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73" r:id="rId2"/>
    <p:sldId id="272" r:id="rId3"/>
    <p:sldId id="256" r:id="rId4"/>
    <p:sldId id="263" r:id="rId5"/>
    <p:sldId id="257" r:id="rId6"/>
    <p:sldId id="268" r:id="rId7"/>
    <p:sldId id="278" r:id="rId8"/>
    <p:sldId id="279" r:id="rId9"/>
    <p:sldId id="280" r:id="rId10"/>
    <p:sldId id="269" r:id="rId11"/>
    <p:sldId id="281" r:id="rId12"/>
    <p:sldId id="276" r:id="rId13"/>
    <p:sldId id="283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0000FF"/>
    <a:srgbClr val="FF99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CB047A-41AF-4E9D-88DC-E517CAFD76D6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599524-3AE2-450E-9929-40101FDFC54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399B-C44D-4A57-B1CC-868D25A42EF8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7D7F-1090-4759-81BB-33C3C72E9525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7D4D-B078-4556-AF2D-DF7533DB4EE1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89A-D5B6-4139-BD3D-8699E05BA031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0ACE-4405-4CC9-BD00-96488A2B1E4A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4F05-A556-4949-96C2-1EA9C5211CC0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4E5-1C08-4777-9AF9-98D6FF98D414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821-4148-4B39-A9BF-D860559358A9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9992-A324-4DE6-8C5F-FD66166B5729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BD72-07BB-4B0E-B694-B41FA9D925B8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A035-1837-42CF-8ADA-F91738C39A2F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91A0-E33F-471C-932C-24669483E566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0E5A-6320-4D7A-B39E-C0AD844A38F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76403"/>
            <a:ext cx="9126548" cy="382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71802" y="5857892"/>
            <a:ext cx="30480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66"/>
                </a:solidFill>
                <a:latin typeface="Bodoni MT" pitchFamily="18" charset="0"/>
                <a:cs typeface="B Roya" pitchFamily="2" charset="-78"/>
              </a:rPr>
              <a:t>Zeinab</a:t>
            </a:r>
            <a:r>
              <a:rPr lang="en-US" sz="2800" b="1" i="1" dirty="0">
                <a:solidFill>
                  <a:srgbClr val="FF0066"/>
                </a:solidFill>
                <a:latin typeface="Bodoni MT" pitchFamily="18" charset="0"/>
                <a:cs typeface="B Roya" pitchFamily="2" charset="-78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Bodoni MT" pitchFamily="18" charset="0"/>
                <a:cs typeface="B Roya" pitchFamily="2" charset="-78"/>
              </a:rPr>
              <a:t>Mokhtari</a:t>
            </a:r>
            <a:endParaRPr lang="en-US" sz="2800" b="1" i="1" dirty="0">
              <a:solidFill>
                <a:srgbClr val="FF0066"/>
              </a:solidFill>
              <a:latin typeface="Bodoni MT" pitchFamily="18" charset="0"/>
              <a:cs typeface="B Roya" pitchFamily="2" charset="-78"/>
            </a:endParaRPr>
          </a:p>
        </p:txBody>
      </p:sp>
      <p:pic>
        <p:nvPicPr>
          <p:cNvPr id="4" name="Picture 9" descr="arm-enghlisi"/>
          <p:cNvPicPr>
            <a:picLocks noChangeAspect="1" noChangeArrowheads="1"/>
          </p:cNvPicPr>
          <p:nvPr/>
        </p:nvPicPr>
        <p:blipFill>
          <a:blip r:embed="rId3" cstate="print">
            <a:lum bright="2000" contrast="6000"/>
          </a:blip>
          <a:srcRect/>
          <a:stretch>
            <a:fillRect/>
          </a:stretch>
        </p:blipFill>
        <p:spPr bwMode="auto">
          <a:xfrm>
            <a:off x="285720" y="642918"/>
            <a:ext cx="24288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0"/>
            <a:ext cx="3286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Footlight MT Light" pitchFamily="18" charset="0"/>
              </a:rPr>
              <a:t>In the name of GOD</a:t>
            </a:r>
          </a:p>
        </p:txBody>
      </p:sp>
      <p:pic>
        <p:nvPicPr>
          <p:cNvPr id="6" name="Picture 9" descr="F:\presentation pics\int_year_chemistry_panton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76188"/>
            <a:ext cx="16113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715304" y="6488692"/>
            <a:ext cx="142872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12-Oct-2011</a:t>
            </a:r>
            <a:endParaRPr lang="en-US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1671925"/>
            <a:ext cx="6000791" cy="406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292" y="714356"/>
            <a:ext cx="59682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1420E5A-6320-4D7A-B39E-C0AD844A38F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22" name="Rectangle 21"/>
          <p:cNvSpPr/>
          <p:nvPr/>
        </p:nvSpPr>
        <p:spPr>
          <a:xfrm>
            <a:off x="500034" y="50004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00FF"/>
                </a:solidFill>
              </a:rPr>
              <a:t>predominant conformations formed in human </a:t>
            </a:r>
            <a:r>
              <a:rPr lang="en-US" dirty="0" err="1" smtClean="0">
                <a:solidFill>
                  <a:srgbClr val="0000FF"/>
                </a:solidFill>
              </a:rPr>
              <a:t>telomeric</a:t>
            </a:r>
            <a:r>
              <a:rPr lang="en-US" dirty="0" smtClean="0">
                <a:solidFill>
                  <a:srgbClr val="0000FF"/>
                </a:solidFill>
              </a:rPr>
              <a:t> sequences in K+‏ solution</a:t>
            </a:r>
            <a:endParaRPr lang="fa-IR" dirty="0">
              <a:solidFill>
                <a:srgbClr val="0000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86182" y="4500570"/>
            <a:ext cx="1143008" cy="500066"/>
          </a:xfrm>
          <a:prstGeom prst="roundRect">
            <a:avLst>
              <a:gd name="adj" fmla="val 47143"/>
            </a:avLst>
          </a:prstGeom>
          <a:noFill/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>
            <a:off x="1483158" y="5165284"/>
            <a:ext cx="57150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Oval 35"/>
          <p:cNvSpPr/>
          <p:nvPr/>
        </p:nvSpPr>
        <p:spPr>
          <a:xfrm>
            <a:off x="1500166" y="4929198"/>
            <a:ext cx="714380" cy="2143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5500694" y="1142984"/>
            <a:ext cx="714380" cy="2143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Oval 37"/>
          <p:cNvSpPr/>
          <p:nvPr/>
        </p:nvSpPr>
        <p:spPr>
          <a:xfrm>
            <a:off x="2500298" y="1142984"/>
            <a:ext cx="57150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1428728" y="857232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Isosceles Triangle 14"/>
          <p:cNvSpPr/>
          <p:nvPr/>
        </p:nvSpPr>
        <p:spPr>
          <a:xfrm rot="18269871">
            <a:off x="2793645" y="1453137"/>
            <a:ext cx="713412" cy="913875"/>
          </a:xfrm>
          <a:prstGeom prst="triangle">
            <a:avLst>
              <a:gd name="adj" fmla="val 116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Left-Right Arrow 16"/>
          <p:cNvSpPr/>
          <p:nvPr/>
        </p:nvSpPr>
        <p:spPr>
          <a:xfrm rot="3041934">
            <a:off x="2429770" y="4265123"/>
            <a:ext cx="485360" cy="11974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Isosceles Triangle 17"/>
          <p:cNvSpPr/>
          <p:nvPr/>
        </p:nvSpPr>
        <p:spPr>
          <a:xfrm rot="17599902" flipH="1">
            <a:off x="5747430" y="3936508"/>
            <a:ext cx="342800" cy="823643"/>
          </a:xfrm>
          <a:prstGeom prst="triangle">
            <a:avLst>
              <a:gd name="adj" fmla="val 440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ectangle 29"/>
          <p:cNvSpPr/>
          <p:nvPr/>
        </p:nvSpPr>
        <p:spPr>
          <a:xfrm>
            <a:off x="0" y="4857452"/>
            <a:ext cx="3525068" cy="200054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99FF"/>
                </a:solidFill>
                <a:latin typeface="Garamond" pitchFamily="18" charset="0"/>
                <a:cs typeface="+mj-cs"/>
              </a:rPr>
              <a:t>HYBRID 1</a:t>
            </a:r>
          </a:p>
          <a:p>
            <a:pPr algn="just" rtl="0">
              <a:buClr>
                <a:srgbClr val="FF99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Mixed par (3) &amp; </a:t>
            </a:r>
            <a:r>
              <a:rPr lang="en-US" sz="2000" dirty="0" err="1" smtClean="0">
                <a:solidFill>
                  <a:srgbClr val="FFFF00"/>
                </a:solidFill>
              </a:rPr>
              <a:t>antipar</a:t>
            </a:r>
            <a:r>
              <a:rPr lang="en-US" sz="2000" dirty="0" smtClean="0">
                <a:solidFill>
                  <a:srgbClr val="FFFF00"/>
                </a:solidFill>
              </a:rPr>
              <a:t>(1- 3</a:t>
            </a:r>
            <a:r>
              <a:rPr lang="en-US" sz="2000" baseline="30000" dirty="0" smtClean="0">
                <a:solidFill>
                  <a:srgbClr val="FFFF00"/>
                </a:solidFill>
              </a:rPr>
              <a:t>rd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</a:p>
          <a:p>
            <a:pPr algn="just" rtl="0">
              <a:buClr>
                <a:srgbClr val="FF99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Side-lateral-lateral</a:t>
            </a:r>
          </a:p>
          <a:p>
            <a:pPr algn="just" rtl="0">
              <a:buClr>
                <a:srgbClr val="FF99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5 </a:t>
            </a:r>
            <a:r>
              <a:rPr lang="en-US" sz="2000" dirty="0" err="1" smtClean="0">
                <a:solidFill>
                  <a:srgbClr val="FFFF00"/>
                </a:solidFill>
              </a:rPr>
              <a:t>syn</a:t>
            </a:r>
            <a:r>
              <a:rPr lang="en-US" sz="2000" dirty="0" smtClean="0">
                <a:solidFill>
                  <a:srgbClr val="FFFF00"/>
                </a:solidFill>
              </a:rPr>
              <a:t> Gs</a:t>
            </a:r>
          </a:p>
          <a:p>
            <a:pPr algn="just" rtl="0">
              <a:buClr>
                <a:srgbClr val="FF99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Top end cap: A triple</a:t>
            </a:r>
          </a:p>
          <a:p>
            <a:pPr algn="just" rtl="0">
              <a:buClr>
                <a:srgbClr val="FF99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Bottom end cap: A:T base pair</a:t>
            </a:r>
            <a:endParaRPr lang="fa-IR" sz="20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89309" y="4857476"/>
            <a:ext cx="3554691" cy="2000548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pPr algn="ctr" rtl="0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itchFamily="18" charset="0"/>
                <a:cs typeface="+mj-cs"/>
              </a:rPr>
              <a:t>HYBRID 2</a:t>
            </a:r>
          </a:p>
          <a:p>
            <a:pPr algn="just" rtl="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Mixed par (3) &amp; </a:t>
            </a:r>
            <a:r>
              <a:rPr lang="en-US" sz="2000" dirty="0" err="1" smtClean="0">
                <a:solidFill>
                  <a:srgbClr val="FFFF00"/>
                </a:solidFill>
              </a:rPr>
              <a:t>antipar</a:t>
            </a:r>
            <a:r>
              <a:rPr lang="en-US" sz="2000" dirty="0" smtClean="0">
                <a:solidFill>
                  <a:srgbClr val="FFFF00"/>
                </a:solidFill>
              </a:rPr>
              <a:t>(1- 2</a:t>
            </a:r>
            <a:r>
              <a:rPr lang="en-US" sz="2000" baseline="30000" dirty="0" smtClean="0">
                <a:solidFill>
                  <a:srgbClr val="FFFF00"/>
                </a:solidFill>
              </a:rPr>
              <a:t>nd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</a:p>
          <a:p>
            <a:pPr algn="just" rtl="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lateral-lateral-side</a:t>
            </a:r>
          </a:p>
          <a:p>
            <a:pPr algn="just" rtl="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5 </a:t>
            </a:r>
            <a:r>
              <a:rPr lang="en-US" sz="2000" dirty="0" err="1" smtClean="0">
                <a:solidFill>
                  <a:srgbClr val="FFFF00"/>
                </a:solidFill>
              </a:rPr>
              <a:t>syn</a:t>
            </a:r>
            <a:r>
              <a:rPr lang="en-US" sz="2000" dirty="0" smtClean="0">
                <a:solidFill>
                  <a:srgbClr val="FFFF00"/>
                </a:solidFill>
              </a:rPr>
              <a:t> Gs</a:t>
            </a:r>
          </a:p>
          <a:p>
            <a:pPr algn="just" rtl="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Bottom end cap: T:A:T triple</a:t>
            </a:r>
          </a:p>
          <a:p>
            <a:pPr algn="just" rtl="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fa-IR" sz="2000" dirty="0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86116" y="4929198"/>
            <a:ext cx="2428892" cy="14773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itchFamily="18" charset="0"/>
                <a:cs typeface="+mj-cs"/>
              </a:rPr>
              <a:t>HYBRID 1 &amp; 2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itchFamily="18" charset="0"/>
                <a:cs typeface="+mj-cs"/>
              </a:rPr>
              <a:t>diff.s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itchFamily="18" charset="0"/>
                <a:cs typeface="+mj-cs"/>
              </a:rPr>
              <a:t> :</a:t>
            </a:r>
          </a:p>
          <a:p>
            <a:pPr algn="just" rtl="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Garamond" pitchFamily="18" charset="0"/>
                <a:cs typeface="+mj-cs"/>
              </a:rPr>
              <a:t>Loop arrangements</a:t>
            </a:r>
          </a:p>
          <a:p>
            <a:pPr algn="just" rtl="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Garamond" pitchFamily="18" charset="0"/>
                <a:cs typeface="+mj-cs"/>
              </a:rPr>
              <a:t>Strands orientations</a:t>
            </a:r>
          </a:p>
          <a:p>
            <a:pPr algn="just" rtl="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Garamond" pitchFamily="18" charset="0"/>
                <a:cs typeface="+mj-cs"/>
              </a:rPr>
              <a:t>G-tetrad arrangements</a:t>
            </a:r>
          </a:p>
          <a:p>
            <a:pPr algn="just" rtl="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Garamond" pitchFamily="18" charset="0"/>
                <a:cs typeface="+mj-cs"/>
              </a:rPr>
              <a:t>Capping structures</a:t>
            </a:r>
            <a:endParaRPr lang="fa-IR" sz="2400" dirty="0">
              <a:solidFill>
                <a:srgbClr val="FFFF00"/>
              </a:solidFill>
              <a:latin typeface="Garamond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  <p:bldP spid="38" grpId="0" animBg="1"/>
      <p:bldP spid="15" grpId="0" animBg="1"/>
      <p:bldP spid="17" grpId="0" animBg="1"/>
      <p:bldP spid="18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53901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784" y="2000240"/>
            <a:ext cx="59682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63692" y="7642234"/>
            <a:ext cx="2133600" cy="365125"/>
          </a:xfrm>
        </p:spPr>
        <p:txBody>
          <a:bodyPr/>
          <a:lstStyle/>
          <a:p>
            <a:fld id="{01420E5A-6320-4D7A-B39E-C0AD844A38F6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38" name="Oval 37"/>
          <p:cNvSpPr/>
          <p:nvPr/>
        </p:nvSpPr>
        <p:spPr>
          <a:xfrm>
            <a:off x="8521632" y="2214554"/>
            <a:ext cx="428628" cy="1143008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Oval 38"/>
          <p:cNvSpPr/>
          <p:nvPr/>
        </p:nvSpPr>
        <p:spPr>
          <a:xfrm>
            <a:off x="5592674" y="2428868"/>
            <a:ext cx="428628" cy="1143008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Oval 39"/>
          <p:cNvSpPr/>
          <p:nvPr/>
        </p:nvSpPr>
        <p:spPr>
          <a:xfrm>
            <a:off x="4092476" y="5214950"/>
            <a:ext cx="428628" cy="7143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Oval 40"/>
          <p:cNvSpPr/>
          <p:nvPr/>
        </p:nvSpPr>
        <p:spPr>
          <a:xfrm>
            <a:off x="7092872" y="5286388"/>
            <a:ext cx="428628" cy="7143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Rectangle 42"/>
          <p:cNvSpPr/>
          <p:nvPr/>
        </p:nvSpPr>
        <p:spPr>
          <a:xfrm>
            <a:off x="4703797" y="4214818"/>
            <a:ext cx="2746265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dynamic equilibrium</a:t>
            </a:r>
            <a:endParaRPr lang="fa-IR" sz="2400" dirty="0">
              <a:solidFill>
                <a:srgbClr val="FFFF00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 rot="18269871">
            <a:off x="4628030" y="2783121"/>
            <a:ext cx="713412" cy="913875"/>
          </a:xfrm>
          <a:prstGeom prst="triangle">
            <a:avLst>
              <a:gd name="adj" fmla="val 116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5" name="Left-Right Arrow 44"/>
          <p:cNvSpPr/>
          <p:nvPr/>
        </p:nvSpPr>
        <p:spPr>
          <a:xfrm rot="3041934">
            <a:off x="4264155" y="5595107"/>
            <a:ext cx="485360" cy="11974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Isosceles Triangle 45"/>
          <p:cNvSpPr/>
          <p:nvPr/>
        </p:nvSpPr>
        <p:spPr>
          <a:xfrm rot="17599902" flipH="1">
            <a:off x="7581815" y="5266492"/>
            <a:ext cx="342800" cy="823643"/>
          </a:xfrm>
          <a:prstGeom prst="triangle">
            <a:avLst>
              <a:gd name="adj" fmla="val 440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Rectangle 46"/>
          <p:cNvSpPr/>
          <p:nvPr/>
        </p:nvSpPr>
        <p:spPr>
          <a:xfrm>
            <a:off x="7358082" y="0"/>
            <a:ext cx="1643074" cy="196977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sequences with a 3’-flanking</a:t>
            </a:r>
          </a:p>
          <a:p>
            <a:pPr algn="l"/>
            <a:r>
              <a:rPr lang="en-US" dirty="0" smtClean="0">
                <a:solidFill>
                  <a:srgbClr val="FF0066"/>
                </a:solidFill>
              </a:rPr>
              <a:t>wtTel27</a:t>
            </a:r>
          </a:p>
          <a:p>
            <a:pPr algn="l"/>
            <a:r>
              <a:rPr lang="en-US" dirty="0" smtClean="0">
                <a:solidFill>
                  <a:srgbClr val="FF0066"/>
                </a:solidFill>
              </a:rPr>
              <a:t>wtTel26</a:t>
            </a:r>
          </a:p>
          <a:p>
            <a:pPr algn="l"/>
            <a:r>
              <a:rPr lang="en-US" dirty="0" smtClean="0">
                <a:solidFill>
                  <a:srgbClr val="FF0066"/>
                </a:solidFill>
              </a:rPr>
              <a:t>wtTel25b</a:t>
            </a:r>
          </a:p>
          <a:p>
            <a:pPr algn="l"/>
            <a:r>
              <a:rPr lang="en-US" dirty="0" smtClean="0">
                <a:solidFill>
                  <a:srgbClr val="FF0066"/>
                </a:solidFill>
              </a:rPr>
              <a:t>wtTel24b</a:t>
            </a:r>
          </a:p>
          <a:p>
            <a:pPr algn="l"/>
            <a:r>
              <a:rPr lang="en-US" dirty="0" smtClean="0">
                <a:solidFill>
                  <a:srgbClr val="FF0066"/>
                </a:solidFill>
              </a:rPr>
              <a:t>wtTel25a</a:t>
            </a:r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5720" y="3286124"/>
            <a:ext cx="1500198" cy="1384995"/>
          </a:xfrm>
          <a:prstGeom prst="rect">
            <a:avLst/>
          </a:prstGeom>
          <a:ln w="28575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sequences with no 3’-flanking segment</a:t>
            </a:r>
          </a:p>
          <a:p>
            <a:pPr algn="l"/>
            <a:r>
              <a:rPr lang="en-US" dirty="0" smtClean="0">
                <a:solidFill>
                  <a:srgbClr val="FF0066"/>
                </a:solidFill>
              </a:rPr>
              <a:t>wtTel23</a:t>
            </a:r>
          </a:p>
          <a:p>
            <a:pPr algn="l"/>
            <a:r>
              <a:rPr lang="en-US" dirty="0" smtClean="0">
                <a:solidFill>
                  <a:srgbClr val="FF0066"/>
                </a:solidFill>
              </a:rPr>
              <a:t>wtTel24</a:t>
            </a:r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1540160"/>
            <a:ext cx="4214810" cy="307777"/>
          </a:xfrm>
          <a:prstGeom prst="rect">
            <a:avLst/>
          </a:prstGeom>
          <a:ln w="28575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endParaRPr lang="fa-IR" sz="1400" dirty="0">
              <a:solidFill>
                <a:srgbClr val="FF0066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428604"/>
            <a:ext cx="4214810" cy="76944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endParaRPr lang="fa-IR" sz="4400" dirty="0">
              <a:solidFill>
                <a:srgbClr val="FF0066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4348" y="6143644"/>
            <a:ext cx="7715304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3’-flanking-T(T25) is necessary for the formation of the T:A:T triple capping structure, which selectively stabilizes the hybrid-2 type </a:t>
            </a:r>
            <a:r>
              <a:rPr lang="en-US" dirty="0" err="1" smtClean="0"/>
              <a:t>telomeric</a:t>
            </a:r>
            <a:r>
              <a:rPr lang="en-US" dirty="0" smtClean="0"/>
              <a:t> G-</a:t>
            </a:r>
            <a:r>
              <a:rPr lang="en-US" dirty="0" err="1" smtClean="0"/>
              <a:t>quadruplex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20" name="Rectangle 19"/>
          <p:cNvSpPr/>
          <p:nvPr/>
        </p:nvSpPr>
        <p:spPr>
          <a:xfrm>
            <a:off x="3357554" y="2214554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428604"/>
            <a:ext cx="8429653" cy="59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5786" y="6211669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00FF"/>
                </a:solidFill>
              </a:rPr>
              <a:t>Hybrid-type structures are the predominant conformations for wtTel26 and Tel26 in K‏ solution, even in the co-presence of a high concentration of Na‏</a:t>
            </a:r>
            <a:endParaRPr lang="fa-IR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Addition of K‏</a:t>
            </a:r>
            <a:r>
              <a:rPr lang="en-US" baseline="30000" dirty="0" smtClean="0"/>
              <a:t>+</a:t>
            </a:r>
            <a:r>
              <a:rPr lang="en-US" dirty="0" smtClean="0"/>
              <a:t> readily converts the Na‏-form conformation to the K‏-form hybrid-type structures.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13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22" y="-1"/>
            <a:ext cx="6215074" cy="68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429256" y="5857892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latin typeface="Garamond" pitchFamily="18" charset="0"/>
              </a:rPr>
              <a:t>Thanks</a:t>
            </a:r>
            <a:endParaRPr lang="fa-IR" sz="4800" i="1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2</a:t>
            </a:fld>
            <a:endParaRPr lang="fa-IR"/>
          </a:p>
        </p:txBody>
      </p:sp>
      <p:pic>
        <p:nvPicPr>
          <p:cNvPr id="4" name="Picture 2" descr="F:\U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710"/>
            <a:ext cx="91440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6195" y="38377"/>
            <a:ext cx="2517805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Arizona University</a:t>
            </a:r>
            <a:endParaRPr lang="fa-IR" sz="24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785818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5786" y="1857364"/>
            <a:ext cx="155286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Danzhou</a:t>
            </a:r>
            <a:r>
              <a:rPr lang="en-US" b="1" i="1" dirty="0" smtClean="0">
                <a:solidFill>
                  <a:srgbClr val="FF0000"/>
                </a:solidFill>
              </a:rPr>
              <a:t> Yang</a:t>
            </a:r>
            <a:endParaRPr lang="fa-I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494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488668"/>
            <a:ext cx="3374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11_chemsocrev_telomere_review</a:t>
            </a:r>
            <a:endParaRPr lang="fa-I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2198" y="3357562"/>
            <a:ext cx="8063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cancer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5572132" y="3000372"/>
            <a:ext cx="68800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aging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6700902" y="3714752"/>
            <a:ext cx="16573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genetic stability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142844" y="4929198"/>
            <a:ext cx="428628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1600" dirty="0"/>
              <a:t>a single-stranded 30-overhang of 100–200 bases</a:t>
            </a:r>
            <a:endParaRPr lang="fa-IR" sz="1600" dirty="0"/>
          </a:p>
        </p:txBody>
      </p:sp>
      <p:sp>
        <p:nvSpPr>
          <p:cNvPr id="11" name="Rectangle 10"/>
          <p:cNvSpPr/>
          <p:nvPr/>
        </p:nvSpPr>
        <p:spPr>
          <a:xfrm>
            <a:off x="3357554" y="1071546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Telomeres are specialized DNA sequences that cap the ends of linear chromosomes and provide protection against gene erosion at cell divisions, chromosomal non-homologous end-</a:t>
            </a:r>
            <a:r>
              <a:rPr lang="en-US" dirty="0" err="1" smtClean="0"/>
              <a:t>joinings</a:t>
            </a:r>
            <a:r>
              <a:rPr lang="en-US" dirty="0" smtClean="0"/>
              <a:t> and nuclease attacks.</a:t>
            </a:r>
            <a:endParaRPr lang="fa-I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3</a:t>
            </a:fld>
            <a:endParaRPr lang="fa-I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225" y="4929198"/>
            <a:ext cx="4806775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786" y="928670"/>
            <a:ext cx="1992725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dirty="0"/>
              <a:t>apoptosis</a:t>
            </a:r>
            <a:endParaRPr lang="fa-IR" sz="3600" dirty="0"/>
          </a:p>
        </p:txBody>
      </p:sp>
      <p:sp>
        <p:nvSpPr>
          <p:cNvPr id="4" name="Rectangle 3"/>
          <p:cNvSpPr/>
          <p:nvPr/>
        </p:nvSpPr>
        <p:spPr>
          <a:xfrm>
            <a:off x="515705" y="2143116"/>
            <a:ext cx="3282950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telomeres of cancer cells</a:t>
            </a:r>
            <a:endParaRPr lang="fa-IR" sz="24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4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876550"/>
            <a:ext cx="55435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42876" y="3371679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/>
              <a:t>due to the activation of </a:t>
            </a:r>
            <a:r>
              <a:rPr lang="en-US" dirty="0" smtClean="0"/>
              <a:t>a reverse </a:t>
            </a:r>
            <a:r>
              <a:rPr lang="en-US" dirty="0"/>
              <a:t>transcriptase, </a:t>
            </a:r>
            <a:r>
              <a:rPr lang="en-US" b="1" dirty="0">
                <a:solidFill>
                  <a:srgbClr val="FF0000"/>
                </a:solidFill>
              </a:rPr>
              <a:t>telomerase</a:t>
            </a:r>
            <a:r>
              <a:rPr lang="en-US" dirty="0"/>
              <a:t>, that extends </a:t>
            </a:r>
            <a:r>
              <a:rPr lang="en-US" dirty="0" smtClean="0"/>
              <a:t>the </a:t>
            </a:r>
            <a:r>
              <a:rPr lang="en-US" dirty="0" err="1" smtClean="0"/>
              <a:t>telomeric</a:t>
            </a:r>
            <a:r>
              <a:rPr lang="en-US" dirty="0" smtClean="0"/>
              <a:t> </a:t>
            </a:r>
            <a:r>
              <a:rPr lang="en-US" dirty="0"/>
              <a:t>sequence at the chromosome ends</a:t>
            </a:r>
            <a:endParaRPr lang="fa-IR" dirty="0"/>
          </a:p>
        </p:txBody>
      </p:sp>
      <p:sp>
        <p:nvSpPr>
          <p:cNvPr id="10" name="10-Point Star 9"/>
          <p:cNvSpPr/>
          <p:nvPr/>
        </p:nvSpPr>
        <p:spPr>
          <a:xfrm>
            <a:off x="4643438" y="785794"/>
            <a:ext cx="3786214" cy="1785950"/>
          </a:xfrm>
          <a:prstGeom prst="star10">
            <a:avLst>
              <a:gd name="adj" fmla="val 32374"/>
              <a:gd name="hf" fmla="val 10514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Garamond" pitchFamily="18" charset="0"/>
              </a:rPr>
              <a:t>malignant phenotype</a:t>
            </a:r>
            <a:endParaRPr lang="fa-I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249137" cy="378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6488668"/>
            <a:ext cx="3374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11_chemsocrev_telomere_review</a:t>
            </a:r>
            <a:endParaRPr lang="fa-I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282999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/>
              <a:t>G-</a:t>
            </a:r>
            <a:r>
              <a:rPr lang="en-US" dirty="0" err="1"/>
              <a:t>quadruplex</a:t>
            </a:r>
            <a:r>
              <a:rPr lang="en-US" dirty="0"/>
              <a:t> DNA </a:t>
            </a:r>
            <a:r>
              <a:rPr lang="en-US" dirty="0" smtClean="0"/>
              <a:t>secondary structures </a:t>
            </a:r>
            <a:r>
              <a:rPr lang="en-US" dirty="0"/>
              <a:t>that consist of stacked </a:t>
            </a:r>
            <a:r>
              <a:rPr lang="en-US" dirty="0">
                <a:solidFill>
                  <a:srgbClr val="FF0000"/>
                </a:solidFill>
              </a:rPr>
              <a:t>G-tetrad</a:t>
            </a:r>
            <a:r>
              <a:rPr lang="en-US" dirty="0"/>
              <a:t> planes </a:t>
            </a:r>
            <a:r>
              <a:rPr lang="en-US" dirty="0" smtClean="0"/>
              <a:t>connected by </a:t>
            </a:r>
            <a:r>
              <a:rPr lang="en-US" dirty="0"/>
              <a:t>a network of </a:t>
            </a:r>
            <a:r>
              <a:rPr lang="en-US" dirty="0" err="1"/>
              <a:t>Hoogsteen</a:t>
            </a:r>
            <a:r>
              <a:rPr lang="en-US" dirty="0"/>
              <a:t> hydrogen bonds </a:t>
            </a:r>
            <a:r>
              <a:rPr lang="en-US" dirty="0" smtClean="0"/>
              <a:t>and stabilized </a:t>
            </a:r>
            <a:r>
              <a:rPr lang="en-US" dirty="0"/>
              <a:t>by </a:t>
            </a:r>
            <a:r>
              <a:rPr lang="en-US" dirty="0" err="1"/>
              <a:t>monovalent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cations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4572000" y="6143644"/>
            <a:ext cx="4143404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/>
              <a:t>inhibits </a:t>
            </a:r>
            <a:r>
              <a:rPr lang="en-US" sz="2200" dirty="0"/>
              <a:t>the activity </a:t>
            </a:r>
            <a:r>
              <a:rPr lang="en-US" sz="2200" dirty="0" smtClean="0"/>
              <a:t>of </a:t>
            </a:r>
            <a:r>
              <a:rPr lang="en-US" sz="2200" dirty="0" smtClean="0">
                <a:solidFill>
                  <a:srgbClr val="FF0000"/>
                </a:solidFill>
              </a:rPr>
              <a:t>telomerase</a:t>
            </a:r>
            <a:endParaRPr lang="fa-IR" sz="2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1292354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/>
              <a:t>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‏ structure is considered to be biologically more relevant due to the higher intracellular concentration of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‏</a:t>
            </a:r>
            <a:endParaRPr lang="fa-I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547953"/>
            <a:ext cx="4857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3730264" y="6000768"/>
            <a:ext cx="472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structure-based rational drug design</a:t>
            </a:r>
            <a:endParaRPr lang="fa-IR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142976" y="1285860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00FF"/>
                </a:solidFill>
              </a:rPr>
              <a:t>four G-tract human </a:t>
            </a:r>
            <a:r>
              <a:rPr lang="en-US" sz="2000" dirty="0" err="1" smtClean="0">
                <a:solidFill>
                  <a:srgbClr val="0000FF"/>
                </a:solidFill>
              </a:rPr>
              <a:t>telomeric</a:t>
            </a:r>
            <a:r>
              <a:rPr lang="en-US" sz="2000" dirty="0" smtClean="0">
                <a:solidFill>
                  <a:srgbClr val="0000FF"/>
                </a:solidFill>
              </a:rPr>
              <a:t> sequence 5’-GGG(TTAGGG)3</a:t>
            </a:r>
            <a:endParaRPr lang="fa-IR" sz="20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92969"/>
            <a:ext cx="6572296" cy="43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857488" y="4628717"/>
            <a:ext cx="3143272" cy="214314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214282" y="4572008"/>
            <a:ext cx="1215397" cy="369332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Minimume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1214414" y="592933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solidFill>
                  <a:srgbClr val="0000FF"/>
                </a:solidFill>
              </a:rPr>
              <a:t>1993: 22-nt human </a:t>
            </a:r>
            <a:r>
              <a:rPr lang="en-US" dirty="0" err="1" smtClean="0">
                <a:solidFill>
                  <a:srgbClr val="0000FF"/>
                </a:solidFill>
              </a:rPr>
              <a:t>telomeric</a:t>
            </a:r>
            <a:r>
              <a:rPr lang="en-US" dirty="0" smtClean="0">
                <a:solidFill>
                  <a:srgbClr val="0000FF"/>
                </a:solidFill>
              </a:rPr>
              <a:t> sequence, in the presence of Na‏+</a:t>
            </a:r>
            <a:endParaRPr lang="fa-IR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6572296" cy="43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555954" y="5368712"/>
            <a:ext cx="3429024" cy="214314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32699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204188" y="5072074"/>
            <a:ext cx="1357322" cy="500066"/>
          </a:xfrm>
          <a:prstGeom prst="roundRect">
            <a:avLst>
              <a:gd name="adj" fmla="val 47143"/>
            </a:avLst>
          </a:prstGeom>
          <a:noFill/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4984978" y="5072074"/>
            <a:ext cx="796704" cy="403795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29256" y="1357298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428596" y="1571612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500034" y="4500570"/>
            <a:ext cx="347666" cy="347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0E5A-6320-4D7A-B39E-C0AD844A38F6}" type="slidenum">
              <a:rPr lang="fa-IR" smtClean="0"/>
              <a:pPr/>
              <a:t>9</a:t>
            </a:fld>
            <a:endParaRPr lang="fa-I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6572296" cy="43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555954" y="5368712"/>
            <a:ext cx="3429024" cy="214314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5429256" y="1357298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428596" y="1571612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500034" y="4500570"/>
            <a:ext cx="347666" cy="347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301804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285852" y="585789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00FF"/>
                </a:solidFill>
              </a:rPr>
              <a:t>2002: a crystal structure of the parallel-stranded G-</a:t>
            </a:r>
            <a:r>
              <a:rPr lang="en-US" dirty="0" err="1" smtClean="0">
                <a:solidFill>
                  <a:srgbClr val="0000FF"/>
                </a:solidFill>
              </a:rPr>
              <a:t>quadruplex</a:t>
            </a:r>
            <a:r>
              <a:rPr lang="en-US" dirty="0" smtClean="0">
                <a:solidFill>
                  <a:srgbClr val="0000FF"/>
                </a:solidFill>
              </a:rPr>
              <a:t>, 22-nt human </a:t>
            </a:r>
            <a:r>
              <a:rPr lang="en-US" dirty="0" err="1" smtClean="0">
                <a:solidFill>
                  <a:srgbClr val="0000FF"/>
                </a:solidFill>
              </a:rPr>
              <a:t>telomeric</a:t>
            </a:r>
            <a:r>
              <a:rPr lang="en-US" dirty="0" smtClean="0">
                <a:solidFill>
                  <a:srgbClr val="0000FF"/>
                </a:solidFill>
              </a:rPr>
              <a:t> sequence, in the presence of K‏+.</a:t>
            </a:r>
            <a:endParaRPr lang="fa-IR" dirty="0">
              <a:solidFill>
                <a:srgbClr val="0000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6512" y="4929198"/>
            <a:ext cx="1214446" cy="500066"/>
          </a:xfrm>
          <a:prstGeom prst="roundRect">
            <a:avLst>
              <a:gd name="adj" fmla="val 47143"/>
            </a:avLst>
          </a:prstGeom>
          <a:noFill/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84978" y="5072074"/>
            <a:ext cx="796704" cy="403795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00694" y="1357298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365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Zeinab</dc:creator>
  <cp:lastModifiedBy>Zeinab</cp:lastModifiedBy>
  <cp:revision>139</cp:revision>
  <dcterms:created xsi:type="dcterms:W3CDTF">2011-10-10T17:59:44Z</dcterms:created>
  <dcterms:modified xsi:type="dcterms:W3CDTF">2012-01-24T16:41:56Z</dcterms:modified>
</cp:coreProperties>
</file>