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80" r:id="rId3"/>
    <p:sldId id="256" r:id="rId4"/>
    <p:sldId id="257" r:id="rId5"/>
    <p:sldId id="281" r:id="rId6"/>
    <p:sldId id="260" r:id="rId7"/>
    <p:sldId id="277" r:id="rId8"/>
    <p:sldId id="274" r:id="rId9"/>
    <p:sldId id="275" r:id="rId10"/>
    <p:sldId id="276" r:id="rId11"/>
    <p:sldId id="282" r:id="rId12"/>
    <p:sldId id="263" r:id="rId13"/>
    <p:sldId id="262" r:id="rId14"/>
    <p:sldId id="283" r:id="rId15"/>
    <p:sldId id="264" r:id="rId16"/>
    <p:sldId id="266" r:id="rId17"/>
    <p:sldId id="265" r:id="rId18"/>
    <p:sldId id="267" r:id="rId19"/>
    <p:sldId id="268" r:id="rId20"/>
    <p:sldId id="269" r:id="rId21"/>
    <p:sldId id="270" r:id="rId22"/>
    <p:sldId id="271" r:id="rId23"/>
    <p:sldId id="273" r:id="rId24"/>
    <p:sldId id="279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60416-2A49-4DB0-9847-C81AD55AEFF9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8A826-78BA-40B4-B5A7-E6D09E481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8A826-78BA-40B4-B5A7-E6D09E481D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8A826-78BA-40B4-B5A7-E6D09E481D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8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A669-5463-47AE-817F-24885C3344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BCC6-E5C7-4FB7-9E19-358A366137D4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0898-3FFD-401C-B299-C448B68D3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BCC6-E5C7-4FB7-9E19-358A366137D4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0898-3FFD-401C-B299-C448B68D3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6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BCC6-E5C7-4FB7-9E19-358A366137D4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0898-3FFD-401C-B299-C448B68D3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0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8D42-BF94-43F5-919F-9B3F8FF7B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EFCA-35A0-462F-BC41-ECF488D6B0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8D42-BF94-43F5-919F-9B3F8FF7B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EFCA-35A0-462F-BC41-ECF488D6B0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9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8D42-BF94-43F5-919F-9B3F8FF7B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EFCA-35A0-462F-BC41-ECF488D6B0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3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8D42-BF94-43F5-919F-9B3F8FF7B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EFCA-35A0-462F-BC41-ECF488D6B0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0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8D42-BF94-43F5-919F-9B3F8FF7B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EFCA-35A0-462F-BC41-ECF488D6B0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1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8D42-BF94-43F5-919F-9B3F8FF7B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EFCA-35A0-462F-BC41-ECF488D6B0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8D42-BF94-43F5-919F-9B3F8FF7B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EFCA-35A0-462F-BC41-ECF488D6B0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7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8D42-BF94-43F5-919F-9B3F8FF7B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EFCA-35A0-462F-BC41-ECF488D6B0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BCC6-E5C7-4FB7-9E19-358A366137D4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0898-3FFD-401C-B299-C448B68D3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20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8D42-BF94-43F5-919F-9B3F8FF7B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EFCA-35A0-462F-BC41-ECF488D6B0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8D42-BF94-43F5-919F-9B3F8FF7B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EFCA-35A0-462F-BC41-ECF488D6B0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4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8D42-BF94-43F5-919F-9B3F8FF7B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EFCA-35A0-462F-BC41-ECF488D6B0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6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BCC6-E5C7-4FB7-9E19-358A366137D4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0898-3FFD-401C-B299-C448B68D3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7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BCC6-E5C7-4FB7-9E19-358A366137D4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0898-3FFD-401C-B299-C448B68D3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5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BCC6-E5C7-4FB7-9E19-358A366137D4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0898-3FFD-401C-B299-C448B68D3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1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BCC6-E5C7-4FB7-9E19-358A366137D4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0898-3FFD-401C-B299-C448B68D3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9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BCC6-E5C7-4FB7-9E19-358A366137D4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0898-3FFD-401C-B299-C448B68D3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7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BCC6-E5C7-4FB7-9E19-358A366137D4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0898-3FFD-401C-B299-C448B68D3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BCC6-E5C7-4FB7-9E19-358A366137D4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0898-3FFD-401C-B299-C448B68D3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7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2BCC6-E5C7-4FB7-9E19-358A366137D4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C0898-3FFD-401C-B299-C448B68D3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1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78D42-BF94-43F5-919F-9B3F8FF7B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2EFCA-35A0-462F-BC41-ECF488D6B0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6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Tarasheh mandegar\Desktop\280.jp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45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3261" y="835830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accent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55743" y="821975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21677" y="83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83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0706" y="83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746312" y="842756"/>
            <a:ext cx="0" cy="3647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53943" y="859943"/>
            <a:ext cx="3344314" cy="3787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411143" y="843277"/>
            <a:ext cx="0" cy="3953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68343" y="857655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98094" y="859943"/>
            <a:ext cx="0" cy="3832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89396" y="857655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24976" y="857655"/>
            <a:ext cx="0" cy="385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36965" y="8341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4165" y="8829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8645" y="8563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75257" y="896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9714" y="8715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68708" y="89229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15033" y="8760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768790" y="862212"/>
            <a:ext cx="0" cy="3764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2443" y="1447800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77998" y="2512230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accent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350480" y="2498375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16414" y="251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66337" y="251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25443" y="251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841049" y="2519156"/>
            <a:ext cx="0" cy="3647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96041" y="2522799"/>
            <a:ext cx="3344314" cy="3787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453241" y="2506133"/>
            <a:ext cx="0" cy="3953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910441" y="2520511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40192" y="2522799"/>
            <a:ext cx="0" cy="3832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931494" y="2520511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67074" y="2520511"/>
            <a:ext cx="0" cy="385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79063" y="24970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36263" y="25458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20743" y="2519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17355" y="25597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81812" y="25343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10806" y="25551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57131" y="25389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10888" y="2525068"/>
            <a:ext cx="0" cy="3764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79767" y="3200400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49081" y="4341030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accent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1321563" y="4327175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87497" y="4343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37420" y="4343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96526" y="4343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812132" y="4347956"/>
            <a:ext cx="0" cy="3647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837949" y="4327175"/>
            <a:ext cx="457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Give the optimal set after two cycle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2942908" y="4227684"/>
            <a:ext cx="639106" cy="70904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" y="762597"/>
                <a:ext cx="7772400" cy="1329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Step 3: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The above process is carried out for all the possible paths i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 1, 2, ..., d, and the point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dm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with the smallest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standard deviation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: mini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libri"/>
                        <a:cs typeface="Arial"/>
                      </a:rPr>
                      <m:t>𝑆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𝑚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/>
                                    <a:ea typeface="Calibri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effectLst/>
                                    <a:latin typeface="Cambria Math"/>
                                    <a:ea typeface="Calibri"/>
                                    <a:cs typeface="Arial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is kept.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62597"/>
                <a:ext cx="7772400" cy="1329979"/>
              </a:xfrm>
              <a:prstGeom prst="rect">
                <a:avLst/>
              </a:prstGeom>
              <a:blipFill rotWithShape="1">
                <a:blip r:embed="rId3"/>
                <a:stretch>
                  <a:fillRect l="-784" t="-917"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44" y="2209800"/>
            <a:ext cx="7947311" cy="415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95499" y="6488668"/>
            <a:ext cx="4952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Standard deviation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number of steps for the RM</a:t>
            </a:r>
          </a:p>
        </p:txBody>
      </p:sp>
    </p:spTree>
    <p:extLst>
      <p:ext uri="{BB962C8B-B14F-4D97-AF65-F5344CB8AC3E}">
        <p14:creationId xmlns:p14="http://schemas.microsoft.com/office/powerpoint/2010/main" val="181314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04800" y="228600"/>
            <a:ext cx="838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Enhanced Replacement Method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ERM:</a:t>
            </a:r>
          </a:p>
          <a:p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ERM is a three step combination of two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algorithms: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RM already described above, then a 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modified RM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(MRM), and finally a RM is used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again.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MRM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follows the same strategy as RM except that in each step the descriptor with the largest error is substituted even if that substitution is not accompanied by a smaller value of S (the next smallest value of S is chosen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main difference in MRM is that it adds some sort of noise that prevents the selected model to stay in a local minimum of 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276" y="1134406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81476" y="1120551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638676" y="1134406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47410" y="11367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7333" y="11367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6439" y="11367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013" y="2405332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51213" y="2391477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8413" y="2405332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7147" y="2407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7070" y="2407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6176" y="2407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06568" y="1118282"/>
            <a:ext cx="3344314" cy="3787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63768" y="1101616"/>
            <a:ext cx="0" cy="3953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20968" y="1115994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50719" y="1118282"/>
            <a:ext cx="0" cy="3832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42021" y="1115994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77601" y="1115994"/>
            <a:ext cx="0" cy="385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89590" y="10925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46790" y="11413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1270" y="11146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27882" y="11551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2339" y="1129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21333" y="11506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7658" y="11344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7093" y="3091132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184293" y="3077277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41493" y="3091132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50227" y="30935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00150" y="30935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59256" y="30935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36226" y="3700732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193426" y="3686877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0626" y="3700732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59360" y="37031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09283" y="37031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68389" y="37031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6750" y="4310332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1223950" y="4296477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681150" y="4310332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89884" y="4312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39807" y="4312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98913" y="4312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24927" y="4529266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66750" y="5605732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1223950" y="5591877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681150" y="5605732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18751" y="56081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24927" y="56081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98913" y="56081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2739383" y="2592368"/>
            <a:ext cx="1304492" cy="10391"/>
          </a:xfrm>
          <a:prstGeom prst="straightConnector1">
            <a:avLst/>
          </a:prstGeom>
          <a:ln cmpd="sng">
            <a:solidFill>
              <a:srgbClr val="FF0000"/>
            </a:solidFill>
            <a:headEnd w="sm" len="med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741045" y="3285095"/>
            <a:ext cx="1304492" cy="10391"/>
          </a:xfrm>
          <a:prstGeom prst="straightConnector1">
            <a:avLst/>
          </a:prstGeom>
          <a:ln cmpd="sng">
            <a:solidFill>
              <a:srgbClr val="FF0000"/>
            </a:solidFill>
            <a:headEnd w="sm" len="med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766440" y="3872181"/>
            <a:ext cx="1304492" cy="10391"/>
          </a:xfrm>
          <a:prstGeom prst="straightConnector1">
            <a:avLst/>
          </a:prstGeom>
          <a:ln cmpd="sng">
            <a:solidFill>
              <a:srgbClr val="FF0000"/>
            </a:solidFill>
            <a:headEnd w="sm" len="med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723794" y="4474216"/>
            <a:ext cx="1304492" cy="10391"/>
          </a:xfrm>
          <a:prstGeom prst="straightConnector1">
            <a:avLst/>
          </a:prstGeom>
          <a:ln cmpd="sng">
            <a:solidFill>
              <a:srgbClr val="FF0000"/>
            </a:solidFill>
            <a:headEnd w="sm" len="med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2723794" y="5771986"/>
            <a:ext cx="1304492" cy="10391"/>
          </a:xfrm>
          <a:prstGeom prst="straightConnector1">
            <a:avLst/>
          </a:prstGeom>
          <a:ln cmpd="sng">
            <a:solidFill>
              <a:srgbClr val="FF0000"/>
            </a:solidFill>
            <a:headEnd w="sm" len="med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411600" y="2405332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S2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63706" y="3054262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S4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22143" y="3686877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S5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48441" y="4266535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S1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73775" y="5153749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S10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Down Arrow 71"/>
          <p:cNvSpPr/>
          <p:nvPr/>
        </p:nvSpPr>
        <p:spPr>
          <a:xfrm>
            <a:off x="6147195" y="3309990"/>
            <a:ext cx="1800554" cy="73999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Smin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S9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428349" y="4356128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6900831" y="4342273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66765" y="43584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016688" y="43584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475794" y="43584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7391400" y="4363054"/>
            <a:ext cx="0" cy="3647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5198358" y="2615384"/>
            <a:ext cx="3870775" cy="373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5655559" y="2587151"/>
            <a:ext cx="0" cy="3953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112759" y="2601529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642510" y="2603817"/>
            <a:ext cx="0" cy="3832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133812" y="2601529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69392" y="2601529"/>
            <a:ext cx="0" cy="385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085473" y="2601529"/>
            <a:ext cx="0" cy="385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281381" y="264783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S2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38581" y="26268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S4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14188" y="263914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S5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651383" y="261319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108160" y="261538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S7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639637" y="263616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S8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067959" y="264783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S9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8542673" y="2603817"/>
            <a:ext cx="0" cy="3656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8496281" y="261994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S10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028361" y="29847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767448" y="22668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Left Brace 97"/>
          <p:cNvSpPr/>
          <p:nvPr/>
        </p:nvSpPr>
        <p:spPr>
          <a:xfrm>
            <a:off x="5037739" y="5065961"/>
            <a:ext cx="773538" cy="17908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638669" y="532237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S2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7149265" y="6146061"/>
            <a:ext cx="4128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623266" y="5326792"/>
            <a:ext cx="119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replace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669005" y="596139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S9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633676" y="5847616"/>
            <a:ext cx="1389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Replace with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discriptor2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 rot="20761268">
            <a:off x="5850002" y="5486038"/>
            <a:ext cx="2567486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 rot="741165">
            <a:off x="5953624" y="5472947"/>
            <a:ext cx="2567486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5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/>
      <p:bldP spid="101" grpId="0"/>
      <p:bldP spid="102" grpId="0"/>
      <p:bldP spid="103" grpId="0"/>
      <p:bldP spid="63" grpId="0" animBg="1"/>
      <p:bldP spid="1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6" y="1143000"/>
            <a:ext cx="8144348" cy="432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57150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Standard deviation </a:t>
            </a:r>
            <a:r>
              <a:rPr lang="en-US" dirty="0" err="1">
                <a:solidFill>
                  <a:prstClr val="black"/>
                </a:solidFill>
              </a:rPr>
              <a:t>vs</a:t>
            </a:r>
            <a:r>
              <a:rPr lang="en-US" dirty="0">
                <a:solidFill>
                  <a:prstClr val="black"/>
                </a:solidFill>
              </a:rPr>
              <a:t> number of steps for the ERM</a:t>
            </a:r>
          </a:p>
        </p:txBody>
      </p:sp>
    </p:spTree>
    <p:extLst>
      <p:ext uri="{BB962C8B-B14F-4D97-AF65-F5344CB8AC3E}">
        <p14:creationId xmlns:p14="http://schemas.microsoft.com/office/powerpoint/2010/main" val="297084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22922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51054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Standard deviation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population number for GA with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 of individuals =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generation gap = 0.9, single-point crossover probability = 0.6, and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mutation probability = 0.7/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7564" y="226366"/>
            <a:ext cx="635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 of GA with different number of individuals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0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541972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52578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Standard deviation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population number for GA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individuals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generation gap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0.9,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single-point crossover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probability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0.6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mutation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probability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0.7/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56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2482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4859438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Standard deviation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population number for GA with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 of individuals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100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generation gap = 0.9, single-point crossover probability = 0.6, and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mutation probability = 0.7/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022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762000"/>
                <a:ext cx="8305800" cy="1954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 full search for GABA data</a:t>
                </a:r>
              </a:p>
              <a:p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𝐷</m:t>
                          </m:r>
                          <m:r>
                            <a:rPr lang="en-US" sz="2000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  <m:r>
                            <a:rPr lang="en-US" sz="2000" i="1">
                              <a:latin typeface="Cambria Math"/>
                            </a:rPr>
                            <m:t>!(</m:t>
                          </m:r>
                          <m:r>
                            <a:rPr lang="en-US" sz="2000" i="1">
                              <a:latin typeface="Cambria Math"/>
                            </a:rPr>
                            <m:t>𝐷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  <m:r>
                            <a:rPr lang="en-US" sz="2000" i="1">
                              <a:latin typeface="Cambria Math"/>
                            </a:rPr>
                            <m:t>)!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2000"/>
                <a:ext cx="8305800" cy="1954253"/>
              </a:xfrm>
              <a:prstGeom prst="rect">
                <a:avLst/>
              </a:prstGeom>
              <a:blipFill rotWithShape="1">
                <a:blip r:embed="rId2"/>
                <a:stretch>
                  <a:fillRect l="-734" t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895696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6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4572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should to be kept in mind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that since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GA is a nondeterministic methodology, then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results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may change for different runs using exactly the same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initial conditions.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8855"/>
            <a:ext cx="91440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72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44039" y="19050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Replacement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Enhanced Replacement Method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Versus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Genetic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Algorithm Approach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the Selection of Molecular Descriptors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QSPR/QSAR Theories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8675" y="35052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Andrew G.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Mercader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Pablo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Duchowicz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Francisco M.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Ferna´ndez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Eduardo A.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Castro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8675" y="4137676"/>
            <a:ext cx="32271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J. Chem. Inf. Model.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2010,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50,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1542–1548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801" y="94362"/>
            <a:ext cx="4727764" cy="1353437"/>
            <a:chOff x="251520" y="404664"/>
            <a:chExt cx="3993629" cy="1009650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476672"/>
              <a:ext cx="305752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404664"/>
              <a:ext cx="971550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1981200" y="5047564"/>
            <a:ext cx="5213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By: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       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Atefeh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  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Malek.khatabi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572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Table 3 also suggests that the GA 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better than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RM in 51.4% of the cases, the latter approach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preferable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31.4% of the cases and both methods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produce similar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results in 17.1% of the cases. However, it should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 kept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mind that the RM is a much simpler algorithm. It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also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clear that the ERM is preferable to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RM.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2404631"/>
            <a:ext cx="9144000" cy="436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5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0189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Table 4 shows that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both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RM and ERM lead to models with values of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smaller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 similar to those of 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" y="2590800"/>
            <a:ext cx="9143999" cy="358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85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982" y="2057400"/>
            <a:ext cx="822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results suggested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that ERM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was preferable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GA.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quality of the results, we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should add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fact that the ERM is much simpler than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GA.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also shown that although the GA is slightly better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than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RM, simplicity and lower computational cost make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latter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more attractive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Finally, it is worth mentioning the three methods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RM, ERM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and GA can be used under different conditions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 alternative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strategies for the construction of models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chemical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properties and activities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quite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large pools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descriptors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molecular structure.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685800"/>
            <a:ext cx="3544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CONCLUSIONS: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2451"/>
            <a:ext cx="9144000" cy="359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815"/>
            <a:ext cx="9144000" cy="326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8194"/>
            <a:ext cx="910936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514600"/>
            <a:ext cx="25122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Thanks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63989"/>
            <a:ext cx="818110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methods avoid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impracticable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full search for optimal variables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large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molecular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descriptors.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full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search (FS) of the optimal variables is impractical because it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requires</a:t>
            </a:r>
          </a:p>
          <a:p>
            <a:pPr lvl="0"/>
            <a:r>
              <a:rPr lang="en-US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!/(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)!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 linear regressions.</a:t>
            </a:r>
          </a:p>
          <a:p>
            <a:pPr lvl="0"/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If   D=140  , d=7        1.8*10^11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Present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results for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 different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experimental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databases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7946"/>
            <a:ext cx="2864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Introduction: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025373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RM is a rapidly convergent iterative algorithm that produces linear regression models with small 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remarkably short computer times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first time Pablo R.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Duchowicz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et al use this method  in 2005.</a:t>
            </a:r>
          </a:p>
          <a:p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711139"/>
            <a:ext cx="5291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Replacement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5788" y="3971973"/>
            <a:ext cx="7929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 1: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 choose an initial set of descriptors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 random, replace one of the descriptors, say 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Xki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with all the remaining 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descriptors, one by one, and keep the set with the smallest value of 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0"/>
            <a:ext cx="9144001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" y="6580909"/>
            <a:ext cx="9144001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AdvEPSTIM"/>
              </a:rPr>
              <a:t>Pablo R. </a:t>
            </a:r>
            <a:r>
              <a:rPr lang="en-US" sz="1100" dirty="0" err="1">
                <a:solidFill>
                  <a:prstClr val="black"/>
                </a:solidFill>
                <a:latin typeface="AdvEPSTIM"/>
              </a:rPr>
              <a:t>Duchowicz</a:t>
            </a:r>
            <a:r>
              <a:rPr lang="en-US" sz="1100" dirty="0">
                <a:solidFill>
                  <a:prstClr val="black"/>
                </a:solidFill>
                <a:latin typeface="AdvEPSTIM"/>
              </a:rPr>
              <a:t> a, Eduardo A. Castro a, Francisco M. </a:t>
            </a:r>
            <a:r>
              <a:rPr lang="en-US" sz="1100" dirty="0" err="1">
                <a:solidFill>
                  <a:prstClr val="black"/>
                </a:solidFill>
                <a:latin typeface="AdvEPSTIM"/>
              </a:rPr>
              <a:t>Ferna´ndez</a:t>
            </a:r>
            <a:r>
              <a:rPr lang="en-US" sz="1100" dirty="0">
                <a:solidFill>
                  <a:prstClr val="black"/>
                </a:solidFill>
                <a:latin typeface="AdvEPSTIM"/>
              </a:rPr>
              <a:t> a, </a:t>
            </a:r>
            <a:r>
              <a:rPr lang="en-US" sz="1100" dirty="0" err="1">
                <a:solidFill>
                  <a:prstClr val="black"/>
                </a:solidFill>
                <a:latin typeface="AdvEPSTIM"/>
              </a:rPr>
              <a:t>Maykel</a:t>
            </a:r>
            <a:r>
              <a:rPr lang="en-US" sz="1100" dirty="0">
                <a:solidFill>
                  <a:prstClr val="black"/>
                </a:solidFill>
                <a:latin typeface="AdvEPSTIM"/>
              </a:rPr>
              <a:t> P. Gonzalez, </a:t>
            </a:r>
            <a:r>
              <a:rPr lang="en-US" sz="1100" dirty="0">
                <a:solidFill>
                  <a:prstClr val="black"/>
                </a:solidFill>
              </a:rPr>
              <a:t>Chemical Physics Letters 412 (2005) 376–380</a:t>
            </a:r>
            <a:r>
              <a:rPr lang="en-US" sz="1100" dirty="0">
                <a:solidFill>
                  <a:prstClr val="black"/>
                </a:solidFill>
                <a:latin typeface="AdvEPSTIM"/>
              </a:rPr>
              <a:t>  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09600"/>
            <a:ext cx="35814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……...’…..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609600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609600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47800" y="609600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609600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52600" y="609600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0" y="609600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64327" y="609600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16727" y="609600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62200" y="609600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609600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67000" y="609600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86200" y="609600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38600" y="609600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91000" y="609600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609600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67000" y="1148834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. . . . . . . . . 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09372" y="609600"/>
            <a:ext cx="1219200" cy="144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6754845" y="609600"/>
            <a:ext cx="0" cy="14478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14172" y="609600"/>
            <a:ext cx="0" cy="14478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537627" y="609600"/>
            <a:ext cx="0" cy="14478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71372" y="609600"/>
            <a:ext cx="0" cy="14478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218972" y="609600"/>
            <a:ext cx="0" cy="14478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066572" y="609600"/>
            <a:ext cx="0" cy="14478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76172" y="609600"/>
            <a:ext cx="0" cy="14478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13516" y="3403476"/>
            <a:ext cx="125002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430333" y="3424258"/>
            <a:ext cx="2438400" cy="144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230589" y="3424258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078189" y="3424258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932716" y="3424258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780316" y="3424258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00207" y="3424258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221189" y="3424258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373589" y="3424258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525989" y="3403476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705787" y="3424258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58758" y="3394178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763989" y="3403476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916389" y="3424258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065170" y="3424258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389916" y="3424258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40292" y="187273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04885" y="42493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5283" y="240268"/>
            <a:ext cx="3869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1 . . . . . . . . . . . . . . . . . . . . . . . . . . . . 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52137" y="20574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19951" y="4249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74126" y="270164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 smtClean="0">
                <a:solidFill>
                  <a:srgbClr val="0070C0"/>
                </a:solidFill>
              </a:rPr>
              <a:t>1 . . . . . . . </a:t>
            </a:r>
            <a:r>
              <a:rPr lang="en-US" dirty="0" err="1" smtClean="0">
                <a:solidFill>
                  <a:srgbClr val="0070C0"/>
                </a:solidFill>
              </a:rPr>
              <a:t>dk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6724" y="308482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dki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61606" y="3050002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D-d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073518" y="5411476"/>
            <a:ext cx="125179" cy="20216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198697" y="5411476"/>
            <a:ext cx="2441856" cy="20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7002409" y="5411476"/>
            <a:ext cx="0" cy="20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850009" y="5411476"/>
            <a:ext cx="0" cy="20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704536" y="5411476"/>
            <a:ext cx="0" cy="20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552136" y="5411476"/>
            <a:ext cx="0" cy="20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372027" y="5411476"/>
            <a:ext cx="0" cy="20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993009" y="5411476"/>
            <a:ext cx="0" cy="20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8145409" y="5411476"/>
            <a:ext cx="0" cy="20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297809" y="5390694"/>
            <a:ext cx="0" cy="20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477607" y="5411476"/>
            <a:ext cx="0" cy="20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344982" y="5411476"/>
            <a:ext cx="0" cy="20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535809" y="5390694"/>
            <a:ext cx="0" cy="20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688209" y="5411476"/>
            <a:ext cx="0" cy="20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7836990" y="5411476"/>
            <a:ext cx="0" cy="20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161736" y="5411476"/>
            <a:ext cx="0" cy="20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033426" y="503722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(D-d)+1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90417" y="484890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80999" y="5206028"/>
            <a:ext cx="3505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Replace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with each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D-d one by one</a:t>
            </a:r>
          </a:p>
        </p:txBody>
      </p:sp>
      <p:sp>
        <p:nvSpPr>
          <p:cNvPr id="113" name="Right Arrow 112"/>
          <p:cNvSpPr/>
          <p:nvPr/>
        </p:nvSpPr>
        <p:spPr>
          <a:xfrm>
            <a:off x="3942420" y="3724491"/>
            <a:ext cx="1499758" cy="265791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6170827" y="6002045"/>
            <a:ext cx="230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Sought for smallest value of 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196999" y="3436367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Model</a:t>
            </a:r>
            <a:endParaRPr lang="en-US" sz="1600" dirty="0"/>
          </a:p>
        </p:txBody>
      </p:sp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85" y="3295411"/>
            <a:ext cx="35337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 2: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Descriptor with the greatest standard deviation in its coefficient is chosen (the one changed previously is not considered) and substituted with all the remaining D - d descriptors, one by one.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227542" y="2725171"/>
            <a:ext cx="2410691" cy="20216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27541" y="3130038"/>
            <a:ext cx="233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Repeat for each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descriptors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41" y="2189682"/>
            <a:ext cx="2079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97" y="2170632"/>
            <a:ext cx="252412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595745" y="4191000"/>
                <a:ext cx="8077200" cy="2004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this procedure repeat until the set remains unmodified.</a:t>
                </a:r>
              </a:p>
              <a:p>
                <a:pPr lvl="0"/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we obtain the candidate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Arial"/>
                          </a:rPr>
                          <m:t>𝑚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Arial"/>
                          </a:rPr>
                          <m:t>(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Arial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Arial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that came from the so-constructed path </a:t>
                </a:r>
                <a:r>
                  <a:rPr lang="en-US" sz="20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/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It is worth noting that if the replacement of the descriptor with the largest error by those in the pool does not decrease the value of </a:t>
                </a:r>
                <a:r>
                  <a:rPr lang="en-US" sz="20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then we do not change that descriptor.</a:t>
                </a: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45" y="4191000"/>
                <a:ext cx="8077200" cy="2004972"/>
              </a:xfrm>
              <a:prstGeom prst="rect">
                <a:avLst/>
              </a:prstGeom>
              <a:blipFill rotWithShape="1">
                <a:blip r:embed="rId5"/>
                <a:stretch>
                  <a:fillRect l="-830" b="-4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/>
          <p:cNvSpPr txBox="1"/>
          <p:nvPr/>
        </p:nvSpPr>
        <p:spPr>
          <a:xfrm>
            <a:off x="632526" y="3657600"/>
            <a:ext cx="1444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Coefficient For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First descriptor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50983" y="3263629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dki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043055" y="328222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883946" y="1872734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(D-d+1)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346083" y="3651678"/>
            <a:ext cx="2751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Calculate standard deviation of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selected descriptors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4185" y="2362980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111385" y="2349125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68585" y="2362980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77319" y="2365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27242" y="2365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86348" y="2365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63041" y="2994887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1120241" y="2981032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577441" y="2994887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86175" y="29972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36098" y="29972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95204" y="29972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936477" y="2346856"/>
            <a:ext cx="3344314" cy="3787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3393677" y="2330190"/>
            <a:ext cx="0" cy="3953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850877" y="2344568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380628" y="2346856"/>
            <a:ext cx="0" cy="3832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871930" y="2344568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307510" y="2344568"/>
            <a:ext cx="0" cy="385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823591" y="2344568"/>
            <a:ext cx="0" cy="385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019499" y="2321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476699" y="23699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961179" y="23432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457791" y="23837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922248" y="2358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451242" y="23792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797567" y="23629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08553" y="1167604"/>
            <a:ext cx="4811687" cy="381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112" name="Straight Connector 111"/>
          <p:cNvCxnSpPr/>
          <p:nvPr/>
        </p:nvCxnSpPr>
        <p:spPr>
          <a:xfrm>
            <a:off x="865754" y="1153226"/>
            <a:ext cx="0" cy="3953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322954" y="1167604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31688" y="1169892"/>
            <a:ext cx="1002638" cy="38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81611" y="1169892"/>
            <a:ext cx="1002638" cy="38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440717" y="1169892"/>
            <a:ext cx="1002638" cy="38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1847684" y="1153226"/>
            <a:ext cx="0" cy="4033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338986" y="1169892"/>
            <a:ext cx="0" cy="376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11" idx="0"/>
            <a:endCxn id="111" idx="2"/>
          </p:cNvCxnSpPr>
          <p:nvPr/>
        </p:nvCxnSpPr>
        <p:spPr>
          <a:xfrm>
            <a:off x="2814397" y="1167604"/>
            <a:ext cx="0" cy="3810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3290647" y="1153226"/>
            <a:ext cx="0" cy="4033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3747847" y="1169892"/>
            <a:ext cx="0" cy="3867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229641" y="1169892"/>
            <a:ext cx="0" cy="376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86841" y="1153226"/>
            <a:ext cx="0" cy="393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942036" y="11799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431057" y="116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950210" y="116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381641" y="11872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790972" y="11769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345498" y="11838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746095" y="118734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Down Arrow 151"/>
          <p:cNvSpPr/>
          <p:nvPr/>
        </p:nvSpPr>
        <p:spPr>
          <a:xfrm>
            <a:off x="2060740" y="1769372"/>
            <a:ext cx="1304492" cy="37521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696121" y="3680687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154" name="Straight Connector 153"/>
          <p:cNvCxnSpPr/>
          <p:nvPr/>
        </p:nvCxnSpPr>
        <p:spPr>
          <a:xfrm>
            <a:off x="1153321" y="3666832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1610521" y="3680687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819255" y="36830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269178" y="36830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728284" y="36830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05254" y="4290287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160" name="Straight Connector 159"/>
          <p:cNvCxnSpPr/>
          <p:nvPr/>
        </p:nvCxnSpPr>
        <p:spPr>
          <a:xfrm>
            <a:off x="1162454" y="4276432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619654" y="4290287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828388" y="42926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1278311" y="42926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737417" y="42926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35778" y="4899887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166" name="Straight Connector 165"/>
          <p:cNvCxnSpPr/>
          <p:nvPr/>
        </p:nvCxnSpPr>
        <p:spPr>
          <a:xfrm>
            <a:off x="1192978" y="4886032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650178" y="4899887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858912" y="49022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308835" y="49022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767941" y="49022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293955" y="51188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735778" y="6195287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173" name="Straight Connector 172"/>
          <p:cNvCxnSpPr/>
          <p:nvPr/>
        </p:nvCxnSpPr>
        <p:spPr>
          <a:xfrm>
            <a:off x="1192978" y="6181432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1650178" y="6195287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748269" y="619765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308835" y="61976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767941" y="61976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9" name="Straight Arrow Connector 178"/>
          <p:cNvCxnSpPr/>
          <p:nvPr/>
        </p:nvCxnSpPr>
        <p:spPr>
          <a:xfrm flipV="1">
            <a:off x="2708411" y="3181923"/>
            <a:ext cx="1304492" cy="10391"/>
          </a:xfrm>
          <a:prstGeom prst="straightConnector1">
            <a:avLst/>
          </a:prstGeom>
          <a:ln cmpd="sng">
            <a:solidFill>
              <a:srgbClr val="FF0000"/>
            </a:solidFill>
            <a:headEnd w="sm" len="med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flipV="1">
            <a:off x="2710073" y="3874650"/>
            <a:ext cx="1304492" cy="10391"/>
          </a:xfrm>
          <a:prstGeom prst="straightConnector1">
            <a:avLst/>
          </a:prstGeom>
          <a:ln cmpd="sng">
            <a:solidFill>
              <a:srgbClr val="FF0000"/>
            </a:solidFill>
            <a:headEnd w="sm" len="med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V="1">
            <a:off x="2735468" y="4461736"/>
            <a:ext cx="1304492" cy="10391"/>
          </a:xfrm>
          <a:prstGeom prst="straightConnector1">
            <a:avLst/>
          </a:prstGeom>
          <a:ln cmpd="sng">
            <a:solidFill>
              <a:srgbClr val="FF0000"/>
            </a:solidFill>
            <a:headEnd w="sm" len="med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 flipV="1">
            <a:off x="2692822" y="5063771"/>
            <a:ext cx="1304492" cy="10391"/>
          </a:xfrm>
          <a:prstGeom prst="straightConnector1">
            <a:avLst/>
          </a:prstGeom>
          <a:ln cmpd="sng">
            <a:solidFill>
              <a:srgbClr val="FF0000"/>
            </a:solidFill>
            <a:headEnd w="sm" len="med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V="1">
            <a:off x="2692822" y="6361541"/>
            <a:ext cx="1304492" cy="10391"/>
          </a:xfrm>
          <a:prstGeom prst="straightConnector1">
            <a:avLst/>
          </a:prstGeom>
          <a:ln cmpd="sng">
            <a:solidFill>
              <a:srgbClr val="FF0000"/>
            </a:solidFill>
            <a:headEnd w="sm" len="med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380628" y="2994887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S1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332734" y="3643817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S4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291171" y="4276432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S5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4317469" y="4856090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S6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4288669" y="6105324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S10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5067579" y="3894411"/>
            <a:ext cx="3870775" cy="373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191" name="Straight Connector 190"/>
          <p:cNvCxnSpPr/>
          <p:nvPr/>
        </p:nvCxnSpPr>
        <p:spPr>
          <a:xfrm>
            <a:off x="5524780" y="3866178"/>
            <a:ext cx="0" cy="3953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5981980" y="3880556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6511731" y="3882844"/>
            <a:ext cx="0" cy="3832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7003033" y="3880556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7438613" y="3880556"/>
            <a:ext cx="0" cy="385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7954694" y="3880556"/>
            <a:ext cx="0" cy="385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5150602" y="385706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S1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607802" y="390589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S4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6083409" y="391817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S5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6520604" y="389222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S6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977381" y="389441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S7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7508858" y="39151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S8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7937180" y="392686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S9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5" name="Straight Connector 204"/>
          <p:cNvCxnSpPr/>
          <p:nvPr/>
        </p:nvCxnSpPr>
        <p:spPr>
          <a:xfrm>
            <a:off x="8411894" y="3882844"/>
            <a:ext cx="0" cy="3656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8365502" y="389896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S10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4897582" y="42637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8636669" y="354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Down Arrow 209"/>
          <p:cNvSpPr/>
          <p:nvPr/>
        </p:nvSpPr>
        <p:spPr>
          <a:xfrm>
            <a:off x="6077104" y="4538564"/>
            <a:ext cx="1800554" cy="73999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Smin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S6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6373540" y="5584702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212" name="Straight Connector 211"/>
          <p:cNvCxnSpPr/>
          <p:nvPr/>
        </p:nvCxnSpPr>
        <p:spPr>
          <a:xfrm>
            <a:off x="6830740" y="5570847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7287940" y="5584702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6496674" y="55870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6946597" y="55870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7405703" y="55870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417581" y="210234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6647517" y="784966"/>
            <a:ext cx="1989854" cy="100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TextBox 218"/>
          <p:cNvSpPr txBox="1"/>
          <p:nvPr/>
        </p:nvSpPr>
        <p:spPr>
          <a:xfrm>
            <a:off x="6297570" y="1680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8501022" y="4756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" name="Left Arrow 220"/>
          <p:cNvSpPr/>
          <p:nvPr/>
        </p:nvSpPr>
        <p:spPr>
          <a:xfrm>
            <a:off x="5749744" y="727131"/>
            <a:ext cx="544643" cy="119769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276" y="1134406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81476" y="1120551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638676" y="1134406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47410" y="11367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7333" y="11367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6439" y="11367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013" y="2405332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51213" y="2391477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8413" y="2405332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7147" y="2407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7070" y="2407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6176" y="2407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06568" y="1118282"/>
            <a:ext cx="3344314" cy="3787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63768" y="1101616"/>
            <a:ext cx="0" cy="3953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20968" y="1115994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50719" y="1118282"/>
            <a:ext cx="0" cy="3832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42021" y="1115994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77601" y="1115994"/>
            <a:ext cx="0" cy="385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89590" y="10925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46790" y="11413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1270" y="11146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27882" y="11551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2339" y="1129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21333" y="11506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7658" y="11344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7093" y="3091132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184293" y="3077277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41493" y="3091132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50227" y="30935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00150" y="30935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59256" y="30935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36226" y="3700732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193426" y="3686877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0626" y="3700732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59360" y="37031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09283" y="37031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68389" y="37031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6750" y="4310332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1223950" y="4296477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681150" y="4310332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89884" y="4312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39807" y="4312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98913" y="4312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24927" y="4529266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66750" y="5605732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1223950" y="5591877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681150" y="5605732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18751" y="56081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24927" y="56081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98913" y="56081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2739383" y="2592368"/>
            <a:ext cx="1304492" cy="10391"/>
          </a:xfrm>
          <a:prstGeom prst="straightConnector1">
            <a:avLst/>
          </a:prstGeom>
          <a:ln cmpd="sng">
            <a:solidFill>
              <a:srgbClr val="FF0000"/>
            </a:solidFill>
            <a:headEnd w="sm" len="med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741045" y="3285095"/>
            <a:ext cx="1304492" cy="10391"/>
          </a:xfrm>
          <a:prstGeom prst="straightConnector1">
            <a:avLst/>
          </a:prstGeom>
          <a:ln cmpd="sng">
            <a:solidFill>
              <a:srgbClr val="FF0000"/>
            </a:solidFill>
            <a:headEnd w="sm" len="med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766440" y="3872181"/>
            <a:ext cx="1304492" cy="10391"/>
          </a:xfrm>
          <a:prstGeom prst="straightConnector1">
            <a:avLst/>
          </a:prstGeom>
          <a:ln cmpd="sng">
            <a:solidFill>
              <a:srgbClr val="FF0000"/>
            </a:solidFill>
            <a:headEnd w="sm" len="med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723794" y="4474216"/>
            <a:ext cx="1304492" cy="10391"/>
          </a:xfrm>
          <a:prstGeom prst="straightConnector1">
            <a:avLst/>
          </a:prstGeom>
          <a:ln cmpd="sng">
            <a:solidFill>
              <a:srgbClr val="FF0000"/>
            </a:solidFill>
            <a:headEnd w="sm" len="med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2723794" y="5771986"/>
            <a:ext cx="1304492" cy="10391"/>
          </a:xfrm>
          <a:prstGeom prst="straightConnector1">
            <a:avLst/>
          </a:prstGeom>
          <a:ln cmpd="sng">
            <a:solidFill>
              <a:srgbClr val="FF0000"/>
            </a:solidFill>
            <a:headEnd w="sm" len="med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411600" y="2405332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S2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63706" y="3054262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S4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22143" y="3686877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S5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48441" y="4266535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S1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65604" y="5561935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S10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Down Arrow 71"/>
          <p:cNvSpPr/>
          <p:nvPr/>
        </p:nvSpPr>
        <p:spPr>
          <a:xfrm>
            <a:off x="6120267" y="2836456"/>
            <a:ext cx="1800554" cy="73999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Smin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S9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401421" y="3882594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6873903" y="3868739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39837" y="38849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89760" y="38849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448866" y="38849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7364472" y="3889520"/>
            <a:ext cx="0" cy="3647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5171430" y="2141850"/>
            <a:ext cx="3870775" cy="373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5628631" y="2113617"/>
            <a:ext cx="0" cy="3953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085831" y="2127995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615582" y="2130283"/>
            <a:ext cx="0" cy="3832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106884" y="2127995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42464" y="2127995"/>
            <a:ext cx="0" cy="385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058545" y="2127995"/>
            <a:ext cx="0" cy="385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254453" y="21743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S2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11653" y="215333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S4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87260" y="216561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S5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624455" y="213966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081232" y="214185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S7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612709" y="216263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S8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041031" y="21743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S9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8515745" y="2130283"/>
            <a:ext cx="0" cy="3656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8469353" y="214640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S10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001433" y="25111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740520" y="17932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Left Brace 62"/>
          <p:cNvSpPr/>
          <p:nvPr/>
        </p:nvSpPr>
        <p:spPr>
          <a:xfrm>
            <a:off x="4968514" y="4548534"/>
            <a:ext cx="773538" cy="17908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69444" y="4804950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S2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080040" y="5628634"/>
            <a:ext cx="4128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7554041" y="4809365"/>
            <a:ext cx="119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replace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599780" y="5443968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S9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564451" y="5330189"/>
            <a:ext cx="1389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Replace with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discriptor2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295393" y="609600"/>
            <a:ext cx="1746812" cy="716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5867658" y="1136776"/>
            <a:ext cx="0" cy="3250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7295393" y="838200"/>
            <a:ext cx="17176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7295393" y="1092502"/>
            <a:ext cx="17176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7106884" y="1339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802899" y="240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6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99" grpId="0"/>
      <p:bldP spid="100" grpId="0"/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276" y="1134406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81476" y="1120551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638676" y="1134406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47410" y="11367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7333" y="11367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6439" y="11367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013" y="2405332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51213" y="2391477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8413" y="2405332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7147" y="2407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7070" y="24077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6176" y="2407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06568" y="1118282"/>
            <a:ext cx="3344314" cy="3787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63768" y="1101616"/>
            <a:ext cx="0" cy="3953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20968" y="1115994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50719" y="1118282"/>
            <a:ext cx="0" cy="3832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42021" y="1115994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77601" y="1115994"/>
            <a:ext cx="0" cy="385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89590" y="10925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46790" y="11413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1270" y="11146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27882" y="11551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2339" y="1129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21333" y="11506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7658" y="11344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7093" y="3091132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184293" y="3077277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41493" y="3091132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50227" y="30935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68821" y="30935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59256" y="30935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36226" y="3700732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193426" y="3686877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0626" y="3700732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59360" y="37031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09283" y="37031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68389" y="37031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6750" y="4310332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1223950" y="4296477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681150" y="4310332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89884" y="4312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39807" y="4312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98913" y="4312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24927" y="4529266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66750" y="5605732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1223950" y="5591877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681150" y="5605732"/>
            <a:ext cx="0" cy="36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18751" y="56081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24927" y="56081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98913" y="56081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2739383" y="2592368"/>
            <a:ext cx="1304492" cy="10391"/>
          </a:xfrm>
          <a:prstGeom prst="straightConnector1">
            <a:avLst/>
          </a:prstGeom>
          <a:ln cmpd="sng">
            <a:solidFill>
              <a:srgbClr val="FF0000"/>
            </a:solidFill>
            <a:headEnd w="sm" len="med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741045" y="3285095"/>
            <a:ext cx="1304492" cy="10391"/>
          </a:xfrm>
          <a:prstGeom prst="straightConnector1">
            <a:avLst/>
          </a:prstGeom>
          <a:ln cmpd="sng">
            <a:solidFill>
              <a:srgbClr val="FF0000"/>
            </a:solidFill>
            <a:headEnd w="sm" len="med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766440" y="3872181"/>
            <a:ext cx="1304492" cy="10391"/>
          </a:xfrm>
          <a:prstGeom prst="straightConnector1">
            <a:avLst/>
          </a:prstGeom>
          <a:ln cmpd="sng">
            <a:solidFill>
              <a:srgbClr val="FF0000"/>
            </a:solidFill>
            <a:headEnd w="sm" len="med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723794" y="4474216"/>
            <a:ext cx="1304492" cy="10391"/>
          </a:xfrm>
          <a:prstGeom prst="straightConnector1">
            <a:avLst/>
          </a:prstGeom>
          <a:ln cmpd="sng">
            <a:solidFill>
              <a:srgbClr val="FF0000"/>
            </a:solidFill>
            <a:headEnd w="sm" len="med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2723794" y="5771986"/>
            <a:ext cx="1304492" cy="10391"/>
          </a:xfrm>
          <a:prstGeom prst="straightConnector1">
            <a:avLst/>
          </a:prstGeom>
          <a:ln cmpd="sng">
            <a:solidFill>
              <a:srgbClr val="FF0000"/>
            </a:solidFill>
            <a:headEnd w="sm" len="med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411600" y="2405332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S3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63706" y="3054262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S4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22143" y="3686877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S5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48441" y="4266535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S1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73775" y="5153749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S10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Down Arrow 61"/>
          <p:cNvSpPr/>
          <p:nvPr/>
        </p:nvSpPr>
        <p:spPr>
          <a:xfrm>
            <a:off x="6147195" y="3309990"/>
            <a:ext cx="1800554" cy="73999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Smin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S5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428349" y="4356128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6900831" y="4342273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566765" y="43584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16688" y="43584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75794" y="43584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7391400" y="4363054"/>
            <a:ext cx="0" cy="3647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198358" y="2615384"/>
            <a:ext cx="3870775" cy="373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5655559" y="2587151"/>
            <a:ext cx="0" cy="3953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112759" y="2601529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642510" y="2603817"/>
            <a:ext cx="0" cy="3832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133812" y="2601529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569392" y="2601529"/>
            <a:ext cx="0" cy="385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085473" y="2601529"/>
            <a:ext cx="0" cy="385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281381" y="264783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S3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738581" y="26268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S4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214188" y="263914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S5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51383" y="261319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108160" y="261538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S7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39637" y="263616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S8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067959" y="264783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S2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8542673" y="2603817"/>
            <a:ext cx="0" cy="3656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8496281" y="261994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S10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28361" y="29847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767448" y="22668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5821415" y="1120551"/>
            <a:ext cx="0" cy="3764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Down Arrow 88"/>
          <p:cNvSpPr/>
          <p:nvPr/>
        </p:nvSpPr>
        <p:spPr>
          <a:xfrm>
            <a:off x="6372782" y="4972524"/>
            <a:ext cx="1367865" cy="50778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399264" y="5791966"/>
            <a:ext cx="1447800" cy="367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accent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91" name="Straight Connector 90"/>
          <p:cNvCxnSpPr/>
          <p:nvPr/>
        </p:nvCxnSpPr>
        <p:spPr>
          <a:xfrm>
            <a:off x="6871746" y="5778111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537680" y="5794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987603" y="5794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46709" y="5794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7362315" y="5798892"/>
            <a:ext cx="0" cy="3647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46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  <p:bldP spid="93" grpId="0"/>
      <p:bldP spid="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3459</TotalTime>
  <Words>1271</Words>
  <Application>Microsoft Office PowerPoint</Application>
  <PresentationFormat>On-screen Show (4:3)</PresentationFormat>
  <Paragraphs>388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PARANDCO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Tarasheh mandegar</dc:creator>
  <cp:lastModifiedBy>Tarasheh mandegar</cp:lastModifiedBy>
  <cp:revision>64</cp:revision>
  <dcterms:created xsi:type="dcterms:W3CDTF">2011-11-29T23:32:10Z</dcterms:created>
  <dcterms:modified xsi:type="dcterms:W3CDTF">2011-12-09T10:59:05Z</dcterms:modified>
</cp:coreProperties>
</file>