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handoutMasterIdLst>
    <p:handoutMasterId r:id="rId22"/>
  </p:handoutMasterIdLst>
  <p:sldIdLst>
    <p:sldId id="420" r:id="rId3"/>
    <p:sldId id="446" r:id="rId4"/>
    <p:sldId id="438" r:id="rId5"/>
    <p:sldId id="439" r:id="rId6"/>
    <p:sldId id="449" r:id="rId7"/>
    <p:sldId id="440" r:id="rId8"/>
    <p:sldId id="456" r:id="rId9"/>
    <p:sldId id="442" r:id="rId10"/>
    <p:sldId id="443" r:id="rId11"/>
    <p:sldId id="444" r:id="rId12"/>
    <p:sldId id="445" r:id="rId13"/>
    <p:sldId id="455" r:id="rId14"/>
    <p:sldId id="453" r:id="rId15"/>
    <p:sldId id="452" r:id="rId16"/>
    <p:sldId id="451" r:id="rId17"/>
    <p:sldId id="454" r:id="rId18"/>
    <p:sldId id="447" r:id="rId19"/>
    <p:sldId id="450" r:id="rId2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53" autoAdjust="0"/>
    <p:restoredTop sz="75716" autoAdjust="0"/>
  </p:normalViewPr>
  <p:slideViewPr>
    <p:cSldViewPr snapToGrid="0">
      <p:cViewPr varScale="1">
        <p:scale>
          <a:sx n="79" d="100"/>
          <a:sy n="79" d="100"/>
        </p:scale>
        <p:origin x="234" y="9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70" d="100"/>
          <a:sy n="70" d="100"/>
        </p:scale>
        <p:origin x="3240"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11E56EC-41DD-4CE3-A854-6961B574DF5F}" type="datetimeFigureOut">
              <a:rPr lang="en-US" smtClean="0"/>
              <a:t>10/1/2023</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8A2A5EF-FAF9-403E-A368-826C49105AD3}" type="slidenum">
              <a:rPr lang="en-US" smtClean="0"/>
              <a:t>‹#›</a:t>
            </a:fld>
            <a:endParaRPr lang="en-US"/>
          </a:p>
        </p:txBody>
      </p:sp>
    </p:spTree>
    <p:extLst>
      <p:ext uri="{BB962C8B-B14F-4D97-AF65-F5344CB8AC3E}">
        <p14:creationId xmlns:p14="http://schemas.microsoft.com/office/powerpoint/2010/main" val="3356108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64049BC-7D66-4556-8A77-047CC8CBC2BD}" type="datetimeFigureOut">
              <a:rPr lang="en-US" smtClean="0"/>
              <a:t>10/1/2023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44062BD-B9C0-40E6-A670-692C91D9F970}" type="slidenum">
              <a:rPr lang="en-US" smtClean="0"/>
              <a:t>‹#›</a:t>
            </a:fld>
            <a:endParaRPr lang="en-US"/>
          </a:p>
        </p:txBody>
      </p:sp>
    </p:spTree>
    <p:extLst>
      <p:ext uri="{BB962C8B-B14F-4D97-AF65-F5344CB8AC3E}">
        <p14:creationId xmlns:p14="http://schemas.microsoft.com/office/powerpoint/2010/main" val="2515665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F44062BD-B9C0-40E6-A670-692C91D9F970}" type="slidenum">
              <a:rPr lang="en-US" smtClean="0"/>
              <a:t>1</a:t>
            </a:fld>
            <a:endParaRPr lang="en-US"/>
          </a:p>
        </p:txBody>
      </p:sp>
    </p:spTree>
    <p:extLst>
      <p:ext uri="{BB962C8B-B14F-4D97-AF65-F5344CB8AC3E}">
        <p14:creationId xmlns:p14="http://schemas.microsoft.com/office/powerpoint/2010/main" val="2323645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F44062BD-B9C0-40E6-A670-692C91D9F970}" type="slidenum">
              <a:rPr lang="en-US" smtClean="0"/>
              <a:t>12</a:t>
            </a:fld>
            <a:endParaRPr lang="en-US"/>
          </a:p>
        </p:txBody>
      </p:sp>
    </p:spTree>
    <p:extLst>
      <p:ext uri="{BB962C8B-B14F-4D97-AF65-F5344CB8AC3E}">
        <p14:creationId xmlns:p14="http://schemas.microsoft.com/office/powerpoint/2010/main" val="41412447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t>3.از ايجاد ضربه هاي خارجي و نابجا به گوشي در حين تخليه هواي بازوبند بپرهيزيد. در تمام مراحل اندازه گيري فشارخون بايد به مانومتر نگاه كنيد</a:t>
            </a:r>
          </a:p>
          <a:p>
            <a:pPr algn="r" rtl="1"/>
            <a:endParaRPr lang="fa-IR" dirty="0"/>
          </a:p>
        </p:txBody>
      </p:sp>
      <p:sp>
        <p:nvSpPr>
          <p:cNvPr id="4" name="Slide Number Placeholder 3"/>
          <p:cNvSpPr>
            <a:spLocks noGrp="1"/>
          </p:cNvSpPr>
          <p:nvPr>
            <p:ph type="sldNum" sz="quarter" idx="10"/>
          </p:nvPr>
        </p:nvSpPr>
        <p:spPr/>
        <p:txBody>
          <a:bodyPr/>
          <a:lstStyle/>
          <a:p>
            <a:fld id="{F44062BD-B9C0-40E6-A670-692C91D9F970}" type="slidenum">
              <a:rPr lang="en-US" smtClean="0"/>
              <a:t>15</a:t>
            </a:fld>
            <a:endParaRPr lang="en-US"/>
          </a:p>
        </p:txBody>
      </p:sp>
    </p:spTree>
    <p:extLst>
      <p:ext uri="{BB962C8B-B14F-4D97-AF65-F5344CB8AC3E}">
        <p14:creationId xmlns:p14="http://schemas.microsoft.com/office/powerpoint/2010/main" val="2445260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t>4. اگر بازوبند را به تدريج و آهـسته بـاد كنيـد، سبب خواندن يك عدد كاذب خواهد شد.</a:t>
            </a:r>
          </a:p>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t>5. اگر پيچ را زياد شل كنيد، چون تغيير فشار سريع انجام ميشود، قادر نخواهيد بود صداها را بـه راحتـي تـشخيص دهيد و فشار خون را تعیین</a:t>
            </a:r>
            <a:r>
              <a:rPr lang="fa-IR" baseline="0" dirty="0" smtClean="0"/>
              <a:t> نمایید.</a:t>
            </a:r>
            <a:endParaRPr lang="fa-IR" dirty="0" smtClean="0"/>
          </a:p>
          <a:p>
            <a:pPr algn="r" rtl="1"/>
            <a:endParaRPr lang="fa-IR" dirty="0"/>
          </a:p>
        </p:txBody>
      </p:sp>
      <p:sp>
        <p:nvSpPr>
          <p:cNvPr id="4" name="Slide Number Placeholder 3"/>
          <p:cNvSpPr>
            <a:spLocks noGrp="1"/>
          </p:cNvSpPr>
          <p:nvPr>
            <p:ph type="sldNum" sz="quarter" idx="10"/>
          </p:nvPr>
        </p:nvSpPr>
        <p:spPr/>
        <p:txBody>
          <a:bodyPr/>
          <a:lstStyle/>
          <a:p>
            <a:fld id="{F44062BD-B9C0-40E6-A670-692C91D9F970}" type="slidenum">
              <a:rPr lang="en-US" smtClean="0"/>
              <a:t>16</a:t>
            </a:fld>
            <a:endParaRPr lang="en-US"/>
          </a:p>
        </p:txBody>
      </p:sp>
    </p:spTree>
    <p:extLst>
      <p:ext uri="{BB962C8B-B14F-4D97-AF65-F5344CB8AC3E}">
        <p14:creationId xmlns:p14="http://schemas.microsoft.com/office/powerpoint/2010/main" val="2809594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a-IR" sz="1200" kern="1200" dirty="0" smtClean="0">
                <a:solidFill>
                  <a:schemeClr val="tx1"/>
                </a:solidFill>
                <a:latin typeface="+mn-lt"/>
                <a:ea typeface="+mn-ea"/>
                <a:cs typeface="+mn-cs"/>
              </a:rPr>
              <a:t>هدف از تشخیص و درمان پرفشاری خون کاهش احتمال بروز بیماریهای قلبی عروقی است . لذا طبقه بندی سطح فشار خون درتعیین خطر ابتلاء به بیماریهای قلبی عروقی مهم است : </a:t>
            </a:r>
            <a:endParaRPr lang="en-US" sz="1200" kern="1200" dirty="0" smtClean="0">
              <a:solidFill>
                <a:schemeClr val="tx1"/>
              </a:solidFill>
              <a:latin typeface="+mn-lt"/>
              <a:ea typeface="+mn-ea"/>
              <a:cs typeface="+mn-cs"/>
            </a:endParaRPr>
          </a:p>
          <a:p>
            <a:endParaRPr lang="fa-IR" dirty="0"/>
          </a:p>
        </p:txBody>
      </p:sp>
      <p:sp>
        <p:nvSpPr>
          <p:cNvPr id="4" name="Slide Number Placeholder 3"/>
          <p:cNvSpPr>
            <a:spLocks noGrp="1"/>
          </p:cNvSpPr>
          <p:nvPr>
            <p:ph type="sldNum" sz="quarter" idx="10"/>
          </p:nvPr>
        </p:nvSpPr>
        <p:spPr/>
        <p:txBody>
          <a:bodyPr/>
          <a:lstStyle/>
          <a:p>
            <a:fld id="{F44062BD-B9C0-40E6-A670-692C91D9F970}" type="slidenum">
              <a:rPr lang="en-US" smtClean="0"/>
              <a:t>17</a:t>
            </a:fld>
            <a:endParaRPr lang="en-US"/>
          </a:p>
        </p:txBody>
      </p:sp>
    </p:spTree>
    <p:extLst>
      <p:ext uri="{BB962C8B-B14F-4D97-AF65-F5344CB8AC3E}">
        <p14:creationId xmlns:p14="http://schemas.microsoft.com/office/powerpoint/2010/main" val="14645048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F44062BD-B9C0-40E6-A670-692C91D9F970}" type="slidenum">
              <a:rPr lang="en-US" smtClean="0"/>
              <a:t>18</a:t>
            </a:fld>
            <a:endParaRPr lang="en-US"/>
          </a:p>
        </p:txBody>
      </p:sp>
    </p:spTree>
    <p:extLst>
      <p:ext uri="{BB962C8B-B14F-4D97-AF65-F5344CB8AC3E}">
        <p14:creationId xmlns:p14="http://schemas.microsoft.com/office/powerpoint/2010/main" val="32028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eaLnBrk="1" hangingPunct="1">
              <a:lnSpc>
                <a:spcPct val="200000"/>
              </a:lnSpc>
              <a:defRPr/>
            </a:pPr>
            <a:r>
              <a:rPr lang="fa-IR" sz="800" kern="1200" dirty="0" smtClean="0">
                <a:solidFill>
                  <a:schemeClr val="tx1"/>
                </a:solidFill>
                <a:latin typeface="+mn-lt"/>
                <a:ea typeface="+mn-ea"/>
                <a:cs typeface="+mn-cs"/>
              </a:rPr>
              <a:t>یکی از مهمترین عوامل خطر  بروز بیماری های  قلبی عروقی فشارخون می</a:t>
            </a:r>
            <a:r>
              <a:rPr lang="fa-IR" sz="800" kern="1200" baseline="0" dirty="0" smtClean="0">
                <a:solidFill>
                  <a:schemeClr val="tx1"/>
                </a:solidFill>
                <a:latin typeface="+mn-lt"/>
                <a:ea typeface="+mn-ea"/>
                <a:cs typeface="+mn-cs"/>
              </a:rPr>
              <a:t> باشد.</a:t>
            </a:r>
            <a:endParaRPr lang="fa-IR" sz="800" kern="1200" dirty="0" smtClean="0">
              <a:solidFill>
                <a:schemeClr val="tx1"/>
              </a:solidFill>
              <a:latin typeface="+mn-lt"/>
              <a:ea typeface="+mn-ea"/>
              <a:cs typeface="+mn-cs"/>
            </a:endParaRPr>
          </a:p>
          <a:p>
            <a:pPr algn="r" rtl="1" eaLnBrk="1" hangingPunct="1">
              <a:lnSpc>
                <a:spcPct val="200000"/>
              </a:lnSpc>
              <a:defRPr/>
            </a:pPr>
            <a:r>
              <a:rPr lang="fa-IR" sz="800" kern="1200" dirty="0" smtClean="0">
                <a:solidFill>
                  <a:schemeClr val="tx1"/>
                </a:solidFill>
                <a:latin typeface="+mn-lt"/>
                <a:ea typeface="+mn-ea"/>
                <a:cs typeface="+mn-cs"/>
              </a:rPr>
              <a:t> شایعترین عامل بروز نارسائی قلبی</a:t>
            </a:r>
            <a:r>
              <a:rPr lang="fa-IR" sz="800" kern="1200" baseline="0" dirty="0" smtClean="0">
                <a:solidFill>
                  <a:schemeClr val="tx1"/>
                </a:solidFill>
                <a:latin typeface="+mn-lt"/>
                <a:ea typeface="+mn-ea"/>
                <a:cs typeface="+mn-cs"/>
              </a:rPr>
              <a:t> </a:t>
            </a:r>
            <a:r>
              <a:rPr lang="fa-IR" sz="800" kern="1200" dirty="0" smtClean="0">
                <a:solidFill>
                  <a:schemeClr val="tx1"/>
                </a:solidFill>
                <a:latin typeface="+mn-lt"/>
                <a:ea typeface="+mn-ea"/>
                <a:cs typeface="+mn-cs"/>
              </a:rPr>
              <a:t>و سکته مغزی،</a:t>
            </a:r>
            <a:r>
              <a:rPr lang="fa-IR" sz="800" kern="1200" baseline="0" dirty="0" smtClean="0">
                <a:solidFill>
                  <a:schemeClr val="tx1"/>
                </a:solidFill>
                <a:latin typeface="+mn-lt"/>
                <a:ea typeface="+mn-ea"/>
                <a:cs typeface="+mn-cs"/>
              </a:rPr>
              <a:t> </a:t>
            </a:r>
            <a:r>
              <a:rPr lang="fa-IR" sz="800" kern="1200" dirty="0" smtClean="0">
                <a:solidFill>
                  <a:schemeClr val="tx1"/>
                </a:solidFill>
                <a:latin typeface="+mn-lt"/>
                <a:ea typeface="+mn-ea"/>
                <a:cs typeface="+mn-cs"/>
              </a:rPr>
              <a:t>شایعترین عامل ایجاد نارسائی کلیه در بسیاری  از کشورها همین فشارخون بالا هست.</a:t>
            </a:r>
          </a:p>
          <a:p>
            <a:pPr algn="r" rtl="1" eaLnBrk="1" hangingPunct="1">
              <a:lnSpc>
                <a:spcPct val="200000"/>
              </a:lnSpc>
              <a:defRPr/>
            </a:pPr>
            <a:r>
              <a:rPr lang="fa-IR" sz="800" kern="1200" dirty="0" smtClean="0">
                <a:solidFill>
                  <a:schemeClr val="tx1"/>
                </a:solidFill>
                <a:latin typeface="+mn-lt"/>
                <a:ea typeface="+mn-ea"/>
                <a:cs typeface="+mn-cs"/>
              </a:rPr>
              <a:t>نیمی از بیمارانی که فشار خون دارند  درمان نمی شوند  و فشارخون آنهائی که درمان</a:t>
            </a:r>
            <a:r>
              <a:rPr lang="fa-IR" sz="1050" kern="1200" dirty="0" smtClean="0">
                <a:solidFill>
                  <a:schemeClr val="tx1"/>
                </a:solidFill>
                <a:latin typeface="+mn-lt"/>
                <a:ea typeface="+mn-ea"/>
                <a:cs typeface="+mn-cs"/>
              </a:rPr>
              <a:t> </a:t>
            </a:r>
            <a:r>
              <a:rPr lang="fa-IR" sz="1100" kern="1200" dirty="0" smtClean="0">
                <a:solidFill>
                  <a:schemeClr val="tx1"/>
                </a:solidFill>
                <a:latin typeface="+mn-lt"/>
                <a:ea typeface="+mn-ea"/>
                <a:cs typeface="+mn-cs"/>
              </a:rPr>
              <a:t>می شوند</a:t>
            </a:r>
            <a:r>
              <a:rPr lang="fa-IR" sz="1100" kern="1200" baseline="0" dirty="0" smtClean="0">
                <a:solidFill>
                  <a:schemeClr val="tx1"/>
                </a:solidFill>
                <a:latin typeface="+mn-lt"/>
                <a:ea typeface="+mn-ea"/>
                <a:cs typeface="+mn-cs"/>
              </a:rPr>
              <a:t>  </a:t>
            </a:r>
            <a:r>
              <a:rPr lang="fa-IR" sz="1100" kern="1200" dirty="0" smtClean="0">
                <a:solidFill>
                  <a:schemeClr val="tx1"/>
                </a:solidFill>
                <a:latin typeface="+mn-lt"/>
                <a:ea typeface="+mn-ea"/>
                <a:cs typeface="+mn-cs"/>
              </a:rPr>
              <a:t>بطور مناسب کنترل نشده است </a:t>
            </a:r>
            <a:r>
              <a:rPr lang="fa-IR" sz="1100" dirty="0" smtClean="0">
                <a:cs typeface="B Koodak" pitchFamily="2" charset="-78"/>
              </a:rPr>
              <a:t>.</a:t>
            </a:r>
          </a:p>
          <a:p>
            <a:pPr algn="r" rtl="1" eaLnBrk="1" hangingPunct="1">
              <a:lnSpc>
                <a:spcPct val="120000"/>
              </a:lnSpc>
              <a:defRPr/>
            </a:pPr>
            <a:r>
              <a:rPr lang="fa-IR" sz="1100" dirty="0" smtClean="0"/>
              <a:t>-</a:t>
            </a:r>
            <a:r>
              <a:rPr lang="fa-IR" sz="1100" kern="1200" dirty="0" smtClean="0">
                <a:solidFill>
                  <a:schemeClr val="tx1"/>
                </a:solidFill>
                <a:latin typeface="+mn-lt"/>
                <a:ea typeface="+mn-ea"/>
                <a:cs typeface="+mn-cs"/>
              </a:rPr>
              <a:t>نیرویی است که خون بر دیواره رگ هائی که در آن جریان دارد  وارد می کند .</a:t>
            </a:r>
          </a:p>
          <a:p>
            <a:pPr algn="r" rtl="1" eaLnBrk="1" hangingPunct="1">
              <a:lnSpc>
                <a:spcPct val="120000"/>
              </a:lnSpc>
              <a:defRPr/>
            </a:pPr>
            <a:r>
              <a:rPr lang="fa-IR" sz="1100" kern="1200" dirty="0" smtClean="0">
                <a:solidFill>
                  <a:srgbClr val="FF0000"/>
                </a:solidFill>
                <a:latin typeface="+mn-lt"/>
                <a:ea typeface="+mn-ea"/>
                <a:cs typeface="+mn-cs"/>
              </a:rPr>
              <a:t>- </a:t>
            </a:r>
            <a:r>
              <a:rPr lang="fa-IR" sz="400" kern="1200" dirty="0" smtClean="0">
                <a:solidFill>
                  <a:srgbClr val="FF0000"/>
                </a:solidFill>
                <a:latin typeface="+mn-lt"/>
                <a:ea typeface="+mn-ea"/>
                <a:cs typeface="+mn-cs"/>
              </a:rPr>
              <a:t>فشارخون از افزایش برون ده قلبی یا بالا رفتن مقاومت  عروقی  یا هر دو ناشی می شود.</a:t>
            </a:r>
          </a:p>
          <a:p>
            <a:pPr algn="r" rtl="1" eaLnBrk="1" hangingPunct="1">
              <a:lnSpc>
                <a:spcPct val="120000"/>
              </a:lnSpc>
              <a:defRPr/>
            </a:pPr>
            <a:r>
              <a:rPr lang="fa-IR" sz="1100" kern="1200" dirty="0" smtClean="0">
                <a:solidFill>
                  <a:schemeClr val="tx1"/>
                </a:solidFill>
                <a:latin typeface="+mn-lt"/>
                <a:ea typeface="+mn-ea"/>
                <a:cs typeface="+mn-cs"/>
              </a:rPr>
              <a:t>- متناسب با بالارفتن میزان فشار خون خطر مرگ و میر در اثر بیمارهای قلبی  عروقی افزایش می یابد.</a:t>
            </a:r>
          </a:p>
          <a:p>
            <a:pPr algn="r" rtl="1" eaLnBrk="1" hangingPunct="1">
              <a:lnSpc>
                <a:spcPct val="120000"/>
              </a:lnSpc>
              <a:defRPr/>
            </a:pPr>
            <a:r>
              <a:rPr lang="fa-IR" sz="1100" kern="1200" dirty="0" smtClean="0">
                <a:solidFill>
                  <a:schemeClr val="tx1"/>
                </a:solidFill>
                <a:latin typeface="+mn-lt"/>
                <a:ea typeface="+mn-ea"/>
                <a:cs typeface="+mn-cs"/>
              </a:rPr>
              <a:t>-درافراد بالغ فشارخون سیستولی 140 میلی متر جیوه یا بالاتر و فشار خون دیاستولی 90 میلی  متر جیوه یا بالاتر پرفشارخون محسوب می شود.</a:t>
            </a:r>
          </a:p>
          <a:p>
            <a:pPr algn="r" rtl="1" eaLnBrk="1" hangingPunct="1">
              <a:lnSpc>
                <a:spcPct val="120000"/>
              </a:lnSpc>
              <a:defRPr/>
            </a:pPr>
            <a:r>
              <a:rPr lang="fa-IR" sz="1100" kern="1200" dirty="0" smtClean="0">
                <a:solidFill>
                  <a:schemeClr val="tx1"/>
                </a:solidFill>
                <a:latin typeface="+mn-lt"/>
                <a:ea typeface="+mn-ea"/>
                <a:cs typeface="+mn-cs"/>
              </a:rPr>
              <a:t>-</a:t>
            </a:r>
            <a:endParaRPr lang="en-US" sz="1100" dirty="0" smtClean="0">
              <a:cs typeface="B Koodak" pitchFamily="2" charset="-78"/>
            </a:endParaRPr>
          </a:p>
          <a:p>
            <a:endParaRPr lang="fa-IR" sz="1200" dirty="0"/>
          </a:p>
        </p:txBody>
      </p:sp>
      <p:sp>
        <p:nvSpPr>
          <p:cNvPr id="4" name="Slide Number Placeholder 3"/>
          <p:cNvSpPr>
            <a:spLocks noGrp="1"/>
          </p:cNvSpPr>
          <p:nvPr>
            <p:ph type="sldNum" sz="quarter" idx="10"/>
          </p:nvPr>
        </p:nvSpPr>
        <p:spPr/>
        <p:txBody>
          <a:bodyPr/>
          <a:lstStyle/>
          <a:p>
            <a:fld id="{F44062BD-B9C0-40E6-A670-692C91D9F970}" type="slidenum">
              <a:rPr lang="en-US" smtClean="0"/>
              <a:t>2</a:t>
            </a:fld>
            <a:endParaRPr lang="en-US"/>
          </a:p>
        </p:txBody>
      </p:sp>
    </p:spTree>
    <p:extLst>
      <p:ext uri="{BB962C8B-B14F-4D97-AF65-F5344CB8AC3E}">
        <p14:creationId xmlns:p14="http://schemas.microsoft.com/office/powerpoint/2010/main" val="947054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fa-IR" dirty="0" smtClean="0">
                <a:solidFill>
                  <a:srgbClr val="00B050"/>
                </a:solidFill>
              </a:rPr>
              <a:t>تنها راه </a:t>
            </a:r>
            <a:r>
              <a:rPr lang="fa-IR" dirty="0" smtClean="0"/>
              <a:t>تشخیص تغییرات فشارخون، اندازه گيري فشارخون با استفاده از دستگاه اندازه گيري فشارخون (فشارسنج) است</a:t>
            </a:r>
          </a:p>
          <a:p>
            <a:pPr marL="274320" lvl="0" indent="-274320" algn="r" rtl="1">
              <a:spcBef>
                <a:spcPts val="580"/>
              </a:spcBef>
              <a:buClr>
                <a:srgbClr val="D34817"/>
              </a:buClr>
              <a:buSzPct val="85000"/>
              <a:buFont typeface="Wingdings 2"/>
              <a:buChar char=""/>
            </a:pPr>
            <a:r>
              <a:rPr lang="fa-IR" b="1" dirty="0" smtClean="0">
                <a:solidFill>
                  <a:prstClr val="black"/>
                </a:solidFill>
                <a:cs typeface="B Nazanin" panose="00000400000000000000" pitchFamily="2" charset="-78"/>
              </a:rPr>
              <a:t>؛ این شریان از شانه ها شروع و تا زیر آرنج ادامه می یابد و سپس در ساعد به دو شاخه راديال </a:t>
            </a:r>
            <a:r>
              <a:rPr lang="en-US" b="1" dirty="0" smtClean="0">
                <a:solidFill>
                  <a:prstClr val="black"/>
                </a:solidFill>
                <a:cs typeface="B Nazanin" panose="00000400000000000000" pitchFamily="2" charset="-78"/>
              </a:rPr>
              <a:t>(Radial)</a:t>
            </a:r>
            <a:r>
              <a:rPr lang="fa-IR" b="1" dirty="0" smtClean="0">
                <a:solidFill>
                  <a:prstClr val="black"/>
                </a:solidFill>
                <a:cs typeface="B Nazanin" panose="00000400000000000000" pitchFamily="2" charset="-78"/>
              </a:rPr>
              <a:t> و اولنار(</a:t>
            </a:r>
            <a:r>
              <a:rPr lang="en-US" b="1" dirty="0" smtClean="0">
                <a:solidFill>
                  <a:prstClr val="black"/>
                </a:solidFill>
                <a:cs typeface="B Nazanin" panose="00000400000000000000" pitchFamily="2" charset="-78"/>
              </a:rPr>
              <a:t>Ulnar</a:t>
            </a:r>
            <a:r>
              <a:rPr lang="fa-IR" b="1" dirty="0" smtClean="0">
                <a:solidFill>
                  <a:prstClr val="black"/>
                </a:solidFill>
                <a:cs typeface="B Nazanin" panose="00000400000000000000" pitchFamily="2" charset="-78"/>
              </a:rPr>
              <a:t>) تقسيم مي شود که هر یک مسیر خود را تا انگشتان دست ادامه می دهند. </a:t>
            </a:r>
          </a:p>
          <a:p>
            <a:pPr marL="274320" lvl="0" indent="-274320" algn="r" rtl="1">
              <a:spcBef>
                <a:spcPts val="580"/>
              </a:spcBef>
              <a:buClr>
                <a:srgbClr val="D34817"/>
              </a:buClr>
              <a:buSzPct val="85000"/>
              <a:buFont typeface="Wingdings 2"/>
              <a:buChar char=""/>
            </a:pPr>
            <a:r>
              <a:rPr lang="fa-IR" b="1" dirty="0" smtClean="0">
                <a:solidFill>
                  <a:prstClr val="black"/>
                </a:solidFill>
                <a:cs typeface="B Nazanin" panose="00000400000000000000" pitchFamily="2" charset="-78"/>
              </a:rPr>
              <a:t>در هر فرد فشارخون را در دو سطح سيستول و دياستول اندازه مي گيرند. اعداد اين دو سطح به صورت كسر مانند 138/88 و بر حسب ميلي متر جيوه نشان داده مي شود</a:t>
            </a:r>
            <a:endParaRPr lang="fa-IR" dirty="0"/>
          </a:p>
        </p:txBody>
      </p:sp>
      <p:sp>
        <p:nvSpPr>
          <p:cNvPr id="4" name="Slide Number Placeholder 3"/>
          <p:cNvSpPr>
            <a:spLocks noGrp="1"/>
          </p:cNvSpPr>
          <p:nvPr>
            <p:ph type="sldNum" sz="quarter" idx="10"/>
          </p:nvPr>
        </p:nvSpPr>
        <p:spPr/>
        <p:txBody>
          <a:bodyPr/>
          <a:lstStyle/>
          <a:p>
            <a:fld id="{F44062BD-B9C0-40E6-A670-692C91D9F970}" type="slidenum">
              <a:rPr lang="en-US" smtClean="0"/>
              <a:t>3</a:t>
            </a:fld>
            <a:endParaRPr lang="en-US"/>
          </a:p>
        </p:txBody>
      </p:sp>
    </p:spTree>
    <p:extLst>
      <p:ext uri="{BB962C8B-B14F-4D97-AF65-F5344CB8AC3E}">
        <p14:creationId xmlns:p14="http://schemas.microsoft.com/office/powerpoint/2010/main" val="1166756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endParaRPr lang="fa-IR" dirty="0"/>
          </a:p>
        </p:txBody>
      </p:sp>
      <p:sp>
        <p:nvSpPr>
          <p:cNvPr id="4" name="Slide Number Placeholder 3"/>
          <p:cNvSpPr>
            <a:spLocks noGrp="1"/>
          </p:cNvSpPr>
          <p:nvPr>
            <p:ph type="sldNum" sz="quarter" idx="10"/>
          </p:nvPr>
        </p:nvSpPr>
        <p:spPr/>
        <p:txBody>
          <a:bodyPr/>
          <a:lstStyle/>
          <a:p>
            <a:fld id="{F44062BD-B9C0-40E6-A670-692C91D9F970}" type="slidenum">
              <a:rPr lang="en-US" smtClean="0"/>
              <a:t>4</a:t>
            </a:fld>
            <a:endParaRPr lang="en-US"/>
          </a:p>
        </p:txBody>
      </p:sp>
    </p:spTree>
    <p:extLst>
      <p:ext uri="{BB962C8B-B14F-4D97-AF65-F5344CB8AC3E}">
        <p14:creationId xmlns:p14="http://schemas.microsoft.com/office/powerpoint/2010/main" val="3194231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0" eaLnBrk="1" fontAlgn="auto" latinLnBrk="0" hangingPunct="1">
              <a:lnSpc>
                <a:spcPct val="100000"/>
              </a:lnSpc>
              <a:spcBef>
                <a:spcPts val="0"/>
              </a:spcBef>
              <a:spcAft>
                <a:spcPts val="0"/>
              </a:spcAft>
              <a:buClrTx/>
              <a:buSzTx/>
              <a:buFontTx/>
              <a:buNone/>
              <a:tabLst/>
              <a:defRPr/>
            </a:pPr>
            <a:r>
              <a:rPr lang="fa-IR" sz="2000" b="1" dirty="0" smtClean="0"/>
              <a:t>يك قسمت پارچه اي با پوشش دو لايه و مستطيل شكل که خاصيت ارتجاعي ندارد و دور بازوي فرد پيچيده مي شود. بازوبند بايد به اندازه كافي بلند باشد(حداقل 60 سانتيمتر) تا به طور كامل دور بازوي فرد را بگيرد.</a:t>
            </a:r>
          </a:p>
          <a:p>
            <a:pPr marL="0" marR="0" lvl="1" indent="0" algn="r" defTabSz="914400" rtl="0" eaLnBrk="1" fontAlgn="auto" latinLnBrk="0" hangingPunct="1">
              <a:lnSpc>
                <a:spcPct val="100000"/>
              </a:lnSpc>
              <a:spcBef>
                <a:spcPts val="0"/>
              </a:spcBef>
              <a:spcAft>
                <a:spcPts val="0"/>
              </a:spcAft>
              <a:buClrTx/>
              <a:buSzTx/>
              <a:buFontTx/>
              <a:buNone/>
              <a:tabLst/>
              <a:defRPr/>
            </a:pPr>
            <a:endParaRPr lang="fa-IR" sz="2000" b="1" dirty="0" smtClean="0"/>
          </a:p>
          <a:p>
            <a:pPr marL="0" marR="0" lvl="1" indent="0" algn="r" defTabSz="914400" rtl="0" eaLnBrk="1" fontAlgn="auto" latinLnBrk="0" hangingPunct="1">
              <a:lnSpc>
                <a:spcPct val="100000"/>
              </a:lnSpc>
              <a:spcBef>
                <a:spcPts val="0"/>
              </a:spcBef>
              <a:spcAft>
                <a:spcPts val="0"/>
              </a:spcAft>
              <a:buClrTx/>
              <a:buSzTx/>
              <a:buFontTx/>
              <a:buNone/>
              <a:tabLst/>
              <a:defRPr/>
            </a:pPr>
            <a:r>
              <a:rPr lang="fa-IR" sz="2000" b="1" dirty="0" smtClean="0">
                <a:solidFill>
                  <a:srgbClr val="FF0000"/>
                </a:solidFill>
              </a:rPr>
              <a:t>: </a:t>
            </a:r>
            <a:r>
              <a:rPr lang="fa-IR" sz="2000" b="1" dirty="0" smtClean="0"/>
              <a:t>كيسه ای لاستيكي و قابل انبساط است كه درون بازوبند قرار دارد و دو لوله لاستيكي از آن منشعب مي شود. كيسه هوا قابل مشاهده نيست و بايد متناسب با بازوي فرد باشد. </a:t>
            </a:r>
          </a:p>
          <a:p>
            <a:pPr marL="0" marR="0" lvl="1" indent="0" algn="r" defTabSz="914400" rtl="0" eaLnBrk="1" fontAlgn="auto" latinLnBrk="0" hangingPunct="1">
              <a:lnSpc>
                <a:spcPct val="100000"/>
              </a:lnSpc>
              <a:spcBef>
                <a:spcPts val="0"/>
              </a:spcBef>
              <a:spcAft>
                <a:spcPts val="0"/>
              </a:spcAft>
              <a:buClrTx/>
              <a:buSzTx/>
              <a:buFontTx/>
              <a:buNone/>
              <a:tabLst/>
              <a:defRPr/>
            </a:pPr>
            <a:r>
              <a:rPr lang="fa-IR" sz="2000" b="1" dirty="0" smtClean="0"/>
              <a:t>پمپ باد (پوار) به انتهاي يكي از لوله هاي لاستیکی وصل است. براي تنظيم ورود و خروج هوا يك دريچه كنترل سوزني بر روي پمپ در نظر گرفته شده است كه با باز و بسته كردن پيچ فلزي عمل مي كند. </a:t>
            </a:r>
          </a:p>
          <a:p>
            <a:pPr marL="0" marR="0" lvl="1" indent="0" algn="r" defTabSz="914400" rtl="0" eaLnBrk="1" fontAlgn="auto" latinLnBrk="0" hangingPunct="1">
              <a:lnSpc>
                <a:spcPct val="100000"/>
              </a:lnSpc>
              <a:spcBef>
                <a:spcPts val="0"/>
              </a:spcBef>
              <a:spcAft>
                <a:spcPts val="0"/>
              </a:spcAft>
              <a:buClrTx/>
              <a:buSzTx/>
              <a:buFontTx/>
              <a:buNone/>
              <a:tabLst/>
              <a:defRPr/>
            </a:pPr>
            <a:r>
              <a:rPr lang="fa-IR" sz="2000" b="1" dirty="0" smtClean="0"/>
              <a:t>مانومتر برحسب نوع دستگاه مي تواند از جيوه اي، عقربه اي يا ديجيتال باشد. </a:t>
            </a:r>
            <a:endParaRPr lang="en-US" sz="2000" b="1" dirty="0" smtClean="0"/>
          </a:p>
          <a:p>
            <a:pPr marL="0" marR="0" lvl="1" indent="0" algn="r" defTabSz="914400" rtl="0" eaLnBrk="1" fontAlgn="auto" latinLnBrk="0" hangingPunct="1">
              <a:lnSpc>
                <a:spcPct val="100000"/>
              </a:lnSpc>
              <a:spcBef>
                <a:spcPts val="0"/>
              </a:spcBef>
              <a:spcAft>
                <a:spcPts val="0"/>
              </a:spcAft>
              <a:buClrTx/>
              <a:buSzTx/>
              <a:buFontTx/>
              <a:buNone/>
              <a:tabLst/>
              <a:defRPr/>
            </a:pPr>
            <a:endParaRPr lang="en-US" sz="2000" b="1" dirty="0" smtClean="0"/>
          </a:p>
          <a:p>
            <a:pPr marL="0" marR="0" lvl="1" indent="0" algn="r" defTabSz="914400" rtl="0" eaLnBrk="1" fontAlgn="auto" latinLnBrk="0" hangingPunct="1">
              <a:lnSpc>
                <a:spcPct val="100000"/>
              </a:lnSpc>
              <a:spcBef>
                <a:spcPts val="0"/>
              </a:spcBef>
              <a:spcAft>
                <a:spcPts val="0"/>
              </a:spcAft>
              <a:buClrTx/>
              <a:buSzTx/>
              <a:buFontTx/>
              <a:buNone/>
              <a:tabLst/>
              <a:defRPr/>
            </a:pPr>
            <a:endParaRPr lang="en-US" sz="2000" b="1" dirty="0" smtClean="0"/>
          </a:p>
          <a:p>
            <a:pPr marL="0" marR="0" lvl="1" indent="0" algn="r" defTabSz="914400" rtl="0" eaLnBrk="1" fontAlgn="auto" latinLnBrk="0" hangingPunct="1">
              <a:lnSpc>
                <a:spcPct val="100000"/>
              </a:lnSpc>
              <a:spcBef>
                <a:spcPts val="0"/>
              </a:spcBef>
              <a:spcAft>
                <a:spcPts val="0"/>
              </a:spcAft>
              <a:buClrTx/>
              <a:buSzTx/>
              <a:buFontTx/>
              <a:buNone/>
              <a:tabLst/>
              <a:defRPr/>
            </a:pPr>
            <a:endParaRPr lang="en-US" sz="2000" b="1" dirty="0" smtClean="0"/>
          </a:p>
          <a:p>
            <a:pPr algn="r"/>
            <a:endParaRPr lang="fa-IR" dirty="0" smtClean="0"/>
          </a:p>
          <a:p>
            <a:endParaRPr lang="fa-IR" dirty="0"/>
          </a:p>
        </p:txBody>
      </p:sp>
      <p:sp>
        <p:nvSpPr>
          <p:cNvPr id="4" name="Slide Number Placeholder 3"/>
          <p:cNvSpPr>
            <a:spLocks noGrp="1"/>
          </p:cNvSpPr>
          <p:nvPr>
            <p:ph type="sldNum" sz="quarter" idx="10"/>
          </p:nvPr>
        </p:nvSpPr>
        <p:spPr/>
        <p:txBody>
          <a:bodyPr/>
          <a:lstStyle/>
          <a:p>
            <a:fld id="{F44062BD-B9C0-40E6-A670-692C91D9F970}" type="slidenum">
              <a:rPr lang="en-US" smtClean="0"/>
              <a:t>5</a:t>
            </a:fld>
            <a:endParaRPr lang="en-US"/>
          </a:p>
        </p:txBody>
      </p:sp>
    </p:spTree>
    <p:extLst>
      <p:ext uri="{BB962C8B-B14F-4D97-AF65-F5344CB8AC3E}">
        <p14:creationId xmlns:p14="http://schemas.microsoft.com/office/powerpoint/2010/main" val="3675361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r" defTabSz="914400" rtl="0" eaLnBrk="1" fontAlgn="auto" latinLnBrk="0" hangingPunct="1">
              <a:lnSpc>
                <a:spcPct val="100000"/>
              </a:lnSpc>
              <a:spcBef>
                <a:spcPts val="0"/>
              </a:spcBef>
              <a:spcAft>
                <a:spcPts val="0"/>
              </a:spcAft>
              <a:buClrTx/>
              <a:buSzTx/>
              <a:buFontTx/>
              <a:buNone/>
              <a:tabLst/>
              <a:defRPr/>
            </a:pPr>
            <a:r>
              <a:rPr lang="fa-IR" sz="2000" b="1" dirty="0" smtClean="0"/>
              <a:t>1.به علت ترک یا ساييده شدن لاستیک، سبب اندازه گيري نادرست فشارخون مي شود.</a:t>
            </a:r>
            <a:r>
              <a:rPr lang="fa-IR" sz="2000" b="1" baseline="0" dirty="0" smtClean="0"/>
              <a:t> </a:t>
            </a:r>
            <a:r>
              <a:rPr lang="fa-IR" sz="2000" b="1" dirty="0" smtClean="0"/>
              <a:t>كيسه و دو لوله لاستیکي باید سالم و بدون نشت باشند. محل هاي وصل باید غیر قابل نفوذ باشند و براحتی از هم جدا شوند. </a:t>
            </a:r>
          </a:p>
          <a:p>
            <a:pPr marL="0" marR="0" lvl="1" indent="0" algn="r" defTabSz="914400" rtl="0" eaLnBrk="1" fontAlgn="auto" latinLnBrk="0" hangingPunct="1">
              <a:lnSpc>
                <a:spcPct val="100000"/>
              </a:lnSpc>
              <a:spcBef>
                <a:spcPts val="0"/>
              </a:spcBef>
              <a:spcAft>
                <a:spcPts val="0"/>
              </a:spcAft>
              <a:buClrTx/>
              <a:buSzTx/>
              <a:buFontTx/>
              <a:buNone/>
              <a:tabLst/>
              <a:defRPr/>
            </a:pPr>
            <a:r>
              <a:rPr lang="fa-IR" sz="2000" b="1" dirty="0" smtClean="0"/>
              <a:t>2. (دريچه کنترل) نیز یکي دیگر از عوامل ايجاد خطا در دستگاه فشارسنج است. دریچه های دارای نقص، سبب نشتي هوا می شوند و کنترل تخليه هوا و كم كردن فشار مشکل می شود. این مشکل می تواند باعث کم نشان دادن فشارخون سیستول و یا بیشتر نشان دادن فشارخون دياستولي شود. نقص در دريچه کنترل براحتی با پاک کردن فیلتر یا تعویض دریچه کنترل برطرف می شو</a:t>
            </a:r>
            <a:r>
              <a:rPr lang="fa-IR" sz="2000" dirty="0" smtClean="0"/>
              <a:t>د. </a:t>
            </a:r>
            <a:endParaRPr lang="en-US" sz="2000" dirty="0" smtClean="0"/>
          </a:p>
          <a:p>
            <a:pPr marL="0" marR="0" lvl="1" indent="0" algn="r" defTabSz="914400" rtl="0" eaLnBrk="1" fontAlgn="auto" latinLnBrk="0" hangingPunct="1">
              <a:lnSpc>
                <a:spcPct val="100000"/>
              </a:lnSpc>
              <a:spcBef>
                <a:spcPts val="0"/>
              </a:spcBef>
              <a:spcAft>
                <a:spcPts val="0"/>
              </a:spcAft>
              <a:buClrTx/>
              <a:buSzTx/>
              <a:buFontTx/>
              <a:buNone/>
              <a:tabLst/>
              <a:defRPr/>
            </a:pPr>
            <a:endParaRPr lang="fa-IR" sz="2000" b="1" dirty="0" smtClean="0"/>
          </a:p>
          <a:p>
            <a:pPr algn="r"/>
            <a:endParaRPr lang="fa-IR" dirty="0"/>
          </a:p>
        </p:txBody>
      </p:sp>
      <p:sp>
        <p:nvSpPr>
          <p:cNvPr id="4" name="Slide Number Placeholder 3"/>
          <p:cNvSpPr>
            <a:spLocks noGrp="1"/>
          </p:cNvSpPr>
          <p:nvPr>
            <p:ph type="sldNum" sz="quarter" idx="10"/>
          </p:nvPr>
        </p:nvSpPr>
        <p:spPr/>
        <p:txBody>
          <a:bodyPr/>
          <a:lstStyle/>
          <a:p>
            <a:fld id="{F44062BD-B9C0-40E6-A670-692C91D9F970}" type="slidenum">
              <a:rPr lang="en-US" smtClean="0"/>
              <a:t>6</a:t>
            </a:fld>
            <a:endParaRPr lang="en-US"/>
          </a:p>
        </p:txBody>
      </p:sp>
    </p:spTree>
    <p:extLst>
      <p:ext uri="{BB962C8B-B14F-4D97-AF65-F5344CB8AC3E}">
        <p14:creationId xmlns:p14="http://schemas.microsoft.com/office/powerpoint/2010/main" val="2485803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a-IR" sz="1200" b="1" dirty="0" smtClean="0"/>
              <a:t>1. اين موارد روي مقاومت شریان های کوچک اثر مي گذارند و باعث افزايش غيرواقعي فشارخون می شود.</a:t>
            </a:r>
            <a:endParaRPr lang="en-US" sz="1200" b="1" dirty="0" smtClean="0"/>
          </a:p>
          <a:p>
            <a:pPr marL="0" marR="0" lvl="0" indent="0" algn="r" defTabSz="914400" rtl="0" eaLnBrk="1" fontAlgn="auto" latinLnBrk="0" hangingPunct="1">
              <a:lnSpc>
                <a:spcPct val="100000"/>
              </a:lnSpc>
              <a:spcBef>
                <a:spcPts val="0"/>
              </a:spcBef>
              <a:spcAft>
                <a:spcPts val="0"/>
              </a:spcAft>
              <a:buClrTx/>
              <a:buSzTx/>
              <a:buFontTx/>
              <a:buNone/>
              <a:tabLst/>
              <a:defRPr/>
            </a:pPr>
            <a:r>
              <a:rPr lang="fa-IR" dirty="0" smtClean="0"/>
              <a:t>2.</a:t>
            </a:r>
            <a:r>
              <a:rPr lang="fa-IR" baseline="0" dirty="0" smtClean="0"/>
              <a:t> </a:t>
            </a:r>
            <a:r>
              <a:rPr lang="fa-IR" sz="1200" b="1" dirty="0" smtClean="0"/>
              <a:t>بنابراین، شخص بايد كف پای خود را روي زمين يا یک سطح محکم بگذارد، در یک وضعیت آرام و راحت بنشیند و پشت خود را تکیه دهد و دست ها و پاهایش را روي هم نگذارد. در غير اين صورت انقباض ايزومتريك عضلات سبب افزايش فشارخون فرد مي شود. </a:t>
            </a:r>
            <a:endParaRPr lang="en-US" sz="1200" b="1" dirty="0" smtClean="0"/>
          </a:p>
          <a:p>
            <a:pPr algn="r"/>
            <a:endParaRPr lang="fa-IR" dirty="0"/>
          </a:p>
        </p:txBody>
      </p:sp>
      <p:sp>
        <p:nvSpPr>
          <p:cNvPr id="4" name="Slide Number Placeholder 3"/>
          <p:cNvSpPr>
            <a:spLocks noGrp="1"/>
          </p:cNvSpPr>
          <p:nvPr>
            <p:ph type="sldNum" sz="quarter" idx="10"/>
          </p:nvPr>
        </p:nvSpPr>
        <p:spPr/>
        <p:txBody>
          <a:bodyPr/>
          <a:lstStyle/>
          <a:p>
            <a:fld id="{F44062BD-B9C0-40E6-A670-692C91D9F970}" type="slidenum">
              <a:rPr lang="en-US" smtClean="0"/>
              <a:t>9</a:t>
            </a:fld>
            <a:endParaRPr lang="en-US"/>
          </a:p>
        </p:txBody>
      </p:sp>
    </p:spTree>
    <p:extLst>
      <p:ext uri="{BB962C8B-B14F-4D97-AF65-F5344CB8AC3E}">
        <p14:creationId xmlns:p14="http://schemas.microsoft.com/office/powerpoint/2010/main" val="149552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a-IR" dirty="0" smtClean="0"/>
              <a:t>1. تا صداهاي كورتكوف فرد معاينه شونده، تحت تاثير صداهاي محيط قرار نگيرد.</a:t>
            </a:r>
            <a:endParaRPr lang="en-US" dirty="0" smtClean="0"/>
          </a:p>
          <a:p>
            <a:pPr algn="r"/>
            <a:endParaRPr lang="fa-IR" dirty="0"/>
          </a:p>
        </p:txBody>
      </p:sp>
      <p:sp>
        <p:nvSpPr>
          <p:cNvPr id="4" name="Slide Number Placeholder 3"/>
          <p:cNvSpPr>
            <a:spLocks noGrp="1"/>
          </p:cNvSpPr>
          <p:nvPr>
            <p:ph type="sldNum" sz="quarter" idx="10"/>
          </p:nvPr>
        </p:nvSpPr>
        <p:spPr/>
        <p:txBody>
          <a:bodyPr/>
          <a:lstStyle/>
          <a:p>
            <a:fld id="{F44062BD-B9C0-40E6-A670-692C91D9F970}" type="slidenum">
              <a:rPr lang="en-US" smtClean="0"/>
              <a:t>10</a:t>
            </a:fld>
            <a:endParaRPr lang="en-US"/>
          </a:p>
        </p:txBody>
      </p:sp>
    </p:spTree>
    <p:extLst>
      <p:ext uri="{BB962C8B-B14F-4D97-AF65-F5344CB8AC3E}">
        <p14:creationId xmlns:p14="http://schemas.microsoft.com/office/powerpoint/2010/main" val="3112774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F44062BD-B9C0-40E6-A670-692C91D9F970}" type="slidenum">
              <a:rPr lang="en-US" smtClean="0"/>
              <a:t>11</a:t>
            </a:fld>
            <a:endParaRPr lang="en-US"/>
          </a:p>
        </p:txBody>
      </p:sp>
    </p:spTree>
    <p:extLst>
      <p:ext uri="{BB962C8B-B14F-4D97-AF65-F5344CB8AC3E}">
        <p14:creationId xmlns:p14="http://schemas.microsoft.com/office/powerpoint/2010/main" val="22776027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86821" y="1603994"/>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86821" y="4346092"/>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0" y="6346805"/>
            <a:ext cx="2743200" cy="365125"/>
          </a:xfrm>
        </p:spPr>
        <p:txBody>
          <a:bodyPr/>
          <a:lstStyle/>
          <a:p>
            <a:fld id="{D035FD91-8CC1-4284-920B-447B2742FAED}" type="datetime1">
              <a:rPr lang="en-US" smtClean="0"/>
              <a:t>10/1/2023</a:t>
            </a:fld>
            <a:endParaRPr lang="en-US"/>
          </a:p>
        </p:txBody>
      </p:sp>
      <p:sp>
        <p:nvSpPr>
          <p:cNvPr id="5" name="Footer Placeholder 4"/>
          <p:cNvSpPr>
            <a:spLocks noGrp="1"/>
          </p:cNvSpPr>
          <p:nvPr>
            <p:ph type="ftr" sz="quarter" idx="11"/>
          </p:nvPr>
        </p:nvSpPr>
        <p:spPr/>
        <p:txBody>
          <a:bodyPr/>
          <a:lstStyle>
            <a:lvl1pPr>
              <a:defRPr b="1">
                <a:solidFill>
                  <a:srgbClr val="FF0000"/>
                </a:solidFill>
              </a:defRPr>
            </a:lvl1pPr>
          </a:lstStyle>
          <a:p>
            <a:r>
              <a:rPr lang="fa-IR" smtClean="0"/>
              <a:t>دفتر مدیریت بیماری های غیرواگیر</a:t>
            </a:r>
            <a:endParaRPr lang="en-US" dirty="0"/>
          </a:p>
        </p:txBody>
      </p:sp>
      <p:pic>
        <p:nvPicPr>
          <p:cNvPr id="9" name="Picture 24" descr="logo final moavenat copy.tif"/>
          <p:cNvPicPr>
            <a:picLocks noChangeAspect="1"/>
          </p:cNvPicPr>
          <p:nvPr userDrawn="1"/>
        </p:nvPicPr>
        <p:blipFill>
          <a:blip r:embed="rId2" cstate="print">
            <a:clrChange>
              <a:clrFrom>
                <a:srgbClr val="FDFDFD"/>
              </a:clrFrom>
              <a:clrTo>
                <a:srgbClr val="FDFDFD">
                  <a:alpha val="0"/>
                </a:srgbClr>
              </a:clrTo>
            </a:clrChange>
          </a:blip>
          <a:srcRect t="14444" b="24445"/>
          <a:stretch>
            <a:fillRect/>
          </a:stretch>
        </p:blipFill>
        <p:spPr bwMode="auto">
          <a:xfrm>
            <a:off x="5277643" y="0"/>
            <a:ext cx="1636713" cy="1428750"/>
          </a:xfrm>
          <a:prstGeom prst="rect">
            <a:avLst/>
          </a:prstGeom>
          <a:noFill/>
          <a:ln w="9525">
            <a:noFill/>
            <a:miter lim="800000"/>
            <a:headEnd/>
            <a:tailEnd/>
          </a:ln>
        </p:spPr>
      </p:pic>
    </p:spTree>
    <p:extLst>
      <p:ext uri="{BB962C8B-B14F-4D97-AF65-F5344CB8AC3E}">
        <p14:creationId xmlns:p14="http://schemas.microsoft.com/office/powerpoint/2010/main" val="184253517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3205BD-F603-4ECA-AAB9-E2E8FA6E18BB}" type="datetime1">
              <a:rPr lang="en-US" smtClean="0"/>
              <a:t>10/1/2023</a:t>
            </a:fld>
            <a:endParaRPr lang="en-US"/>
          </a:p>
        </p:txBody>
      </p:sp>
      <p:sp>
        <p:nvSpPr>
          <p:cNvPr id="3" name="Footer Placeholder 2"/>
          <p:cNvSpPr>
            <a:spLocks noGrp="1"/>
          </p:cNvSpPr>
          <p:nvPr>
            <p:ph type="ftr" sz="quarter" idx="11"/>
          </p:nvPr>
        </p:nvSpPr>
        <p:spPr/>
        <p:txBody>
          <a:bodyPr/>
          <a:lstStyle/>
          <a:p>
            <a:r>
              <a:rPr lang="en-US" smtClean="0"/>
              <a:t>Center for NCD management</a:t>
            </a:r>
            <a:endParaRPr lang="en-US"/>
          </a:p>
        </p:txBody>
      </p:sp>
      <p:sp>
        <p:nvSpPr>
          <p:cNvPr id="4" name="Slide Number Placeholder 3"/>
          <p:cNvSpPr>
            <a:spLocks noGrp="1"/>
          </p:cNvSpPr>
          <p:nvPr>
            <p:ph type="sldNum" sz="quarter" idx="12"/>
          </p:nvPr>
        </p:nvSpPr>
        <p:spPr/>
        <p:txBody>
          <a:bodyPr/>
          <a:lstStyle/>
          <a:p>
            <a:fld id="{9F84ACF9-8A38-4FBB-AD05-D81C3F2B0863}" type="slidenum">
              <a:rPr lang="en-US" smtClean="0"/>
              <a:t>‹#›</a:t>
            </a:fld>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75492" y="0"/>
            <a:ext cx="1216508" cy="746012"/>
          </a:xfrm>
          <a:prstGeom prst="rect">
            <a:avLst/>
          </a:prstGeom>
        </p:spPr>
      </p:pic>
      <p:pic>
        <p:nvPicPr>
          <p:cNvPr id="6" name="Picture 24" descr="logo final moavenat copy.tif"/>
          <p:cNvPicPr>
            <a:picLocks noChangeAspect="1"/>
          </p:cNvPicPr>
          <p:nvPr userDrawn="1"/>
        </p:nvPicPr>
        <p:blipFill>
          <a:blip r:embed="rId3" cstate="print">
            <a:clrChange>
              <a:clrFrom>
                <a:srgbClr val="FDFDFD"/>
              </a:clrFrom>
              <a:clrTo>
                <a:srgbClr val="FDFDFD">
                  <a:alpha val="0"/>
                </a:srgbClr>
              </a:clrTo>
            </a:clrChange>
          </a:blip>
          <a:srcRect t="14444" b="24445"/>
          <a:stretch>
            <a:fillRect/>
          </a:stretch>
        </p:blipFill>
        <p:spPr bwMode="auto">
          <a:xfrm>
            <a:off x="0" y="0"/>
            <a:ext cx="821333" cy="716973"/>
          </a:xfrm>
          <a:prstGeom prst="rect">
            <a:avLst/>
          </a:prstGeom>
          <a:noFill/>
          <a:ln w="9525">
            <a:noFill/>
            <a:miter lim="800000"/>
            <a:headEnd/>
            <a:tailEnd/>
          </a:ln>
        </p:spPr>
      </p:pic>
    </p:spTree>
    <p:extLst>
      <p:ext uri="{BB962C8B-B14F-4D97-AF65-F5344CB8AC3E}">
        <p14:creationId xmlns:p14="http://schemas.microsoft.com/office/powerpoint/2010/main" val="34169158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1B00AE7-D9D7-43F6-A2ED-50F17B32249D}" type="datetime1">
              <a:rPr lang="en-US" smtClean="0"/>
              <a:t>10/1/2023</a:t>
            </a:fld>
            <a:endParaRPr lang="en-US"/>
          </a:p>
        </p:txBody>
      </p:sp>
      <p:sp>
        <p:nvSpPr>
          <p:cNvPr id="6" name="Footer Placeholder 5"/>
          <p:cNvSpPr>
            <a:spLocks noGrp="1"/>
          </p:cNvSpPr>
          <p:nvPr>
            <p:ph type="ftr" sz="quarter" idx="11"/>
          </p:nvPr>
        </p:nvSpPr>
        <p:spPr/>
        <p:txBody>
          <a:bodyPr/>
          <a:lstStyle/>
          <a:p>
            <a:r>
              <a:rPr lang="en-US" smtClean="0"/>
              <a:t>Center for NCD management</a:t>
            </a:r>
            <a:endParaRPr lang="en-US"/>
          </a:p>
        </p:txBody>
      </p:sp>
      <p:sp>
        <p:nvSpPr>
          <p:cNvPr id="7" name="Slide Number Placeholder 6"/>
          <p:cNvSpPr>
            <a:spLocks noGrp="1"/>
          </p:cNvSpPr>
          <p:nvPr>
            <p:ph type="sldNum" sz="quarter" idx="12"/>
          </p:nvPr>
        </p:nvSpPr>
        <p:spPr/>
        <p:txBody>
          <a:bodyPr/>
          <a:lstStyle/>
          <a:p>
            <a:fld id="{9F84ACF9-8A38-4FBB-AD05-D81C3F2B0863}"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75492" y="0"/>
            <a:ext cx="1216508" cy="746012"/>
          </a:xfrm>
          <a:prstGeom prst="rect">
            <a:avLst/>
          </a:prstGeom>
        </p:spPr>
      </p:pic>
      <p:pic>
        <p:nvPicPr>
          <p:cNvPr id="9" name="Picture 24" descr="logo final moavenat copy.tif"/>
          <p:cNvPicPr>
            <a:picLocks noChangeAspect="1"/>
          </p:cNvPicPr>
          <p:nvPr userDrawn="1"/>
        </p:nvPicPr>
        <p:blipFill>
          <a:blip r:embed="rId3" cstate="print">
            <a:clrChange>
              <a:clrFrom>
                <a:srgbClr val="FDFDFD"/>
              </a:clrFrom>
              <a:clrTo>
                <a:srgbClr val="FDFDFD">
                  <a:alpha val="0"/>
                </a:srgbClr>
              </a:clrTo>
            </a:clrChange>
          </a:blip>
          <a:srcRect t="14444" b="24445"/>
          <a:stretch>
            <a:fillRect/>
          </a:stretch>
        </p:blipFill>
        <p:spPr bwMode="auto">
          <a:xfrm>
            <a:off x="0" y="0"/>
            <a:ext cx="821333" cy="716973"/>
          </a:xfrm>
          <a:prstGeom prst="rect">
            <a:avLst/>
          </a:prstGeom>
          <a:noFill/>
          <a:ln w="9525">
            <a:noFill/>
            <a:miter lim="800000"/>
            <a:headEnd/>
            <a:tailEnd/>
          </a:ln>
        </p:spPr>
      </p:pic>
    </p:spTree>
    <p:extLst>
      <p:ext uri="{BB962C8B-B14F-4D97-AF65-F5344CB8AC3E}">
        <p14:creationId xmlns:p14="http://schemas.microsoft.com/office/powerpoint/2010/main" val="3151052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10051CA-5E83-45A9-8360-79A3E4C24495}" type="datetime1">
              <a:rPr lang="en-US" smtClean="0"/>
              <a:t>10/1/2023</a:t>
            </a:fld>
            <a:endParaRPr lang="en-US"/>
          </a:p>
        </p:txBody>
      </p:sp>
      <p:sp>
        <p:nvSpPr>
          <p:cNvPr id="6" name="Footer Placeholder 5"/>
          <p:cNvSpPr>
            <a:spLocks noGrp="1"/>
          </p:cNvSpPr>
          <p:nvPr>
            <p:ph type="ftr" sz="quarter" idx="11"/>
          </p:nvPr>
        </p:nvSpPr>
        <p:spPr/>
        <p:txBody>
          <a:bodyPr/>
          <a:lstStyle/>
          <a:p>
            <a:r>
              <a:rPr lang="en-US" smtClean="0"/>
              <a:t>Center for NCD management</a:t>
            </a:r>
            <a:endParaRPr lang="en-US"/>
          </a:p>
        </p:txBody>
      </p:sp>
      <p:sp>
        <p:nvSpPr>
          <p:cNvPr id="7" name="Slide Number Placeholder 6"/>
          <p:cNvSpPr>
            <a:spLocks noGrp="1"/>
          </p:cNvSpPr>
          <p:nvPr>
            <p:ph type="sldNum" sz="quarter" idx="12"/>
          </p:nvPr>
        </p:nvSpPr>
        <p:spPr/>
        <p:txBody>
          <a:bodyPr/>
          <a:lstStyle/>
          <a:p>
            <a:fld id="{9F84ACF9-8A38-4FBB-AD05-D81C3F2B0863}" type="slidenum">
              <a:rPr lang="en-US" smtClean="0"/>
              <a:t>‹#›</a:t>
            </a:fld>
            <a:endParaRPr lang="en-US"/>
          </a:p>
        </p:txBody>
      </p:sp>
      <p:pic>
        <p:nvPicPr>
          <p:cNvPr id="8" name="Picture 24" descr="logo final moavenat copy.tif"/>
          <p:cNvPicPr>
            <a:picLocks noChangeAspect="1"/>
          </p:cNvPicPr>
          <p:nvPr userDrawn="1"/>
        </p:nvPicPr>
        <p:blipFill>
          <a:blip r:embed="rId2" cstate="print">
            <a:clrChange>
              <a:clrFrom>
                <a:srgbClr val="FDFDFD"/>
              </a:clrFrom>
              <a:clrTo>
                <a:srgbClr val="FDFDFD">
                  <a:alpha val="0"/>
                </a:srgbClr>
              </a:clrTo>
            </a:clrChange>
          </a:blip>
          <a:srcRect t="14444" b="24445"/>
          <a:stretch>
            <a:fillRect/>
          </a:stretch>
        </p:blipFill>
        <p:spPr bwMode="auto">
          <a:xfrm>
            <a:off x="0" y="0"/>
            <a:ext cx="821333" cy="716973"/>
          </a:xfrm>
          <a:prstGeom prst="rect">
            <a:avLst/>
          </a:prstGeom>
          <a:noFill/>
          <a:ln w="9525">
            <a:noFill/>
            <a:miter lim="800000"/>
            <a:headEnd/>
            <a:tailEnd/>
          </a:ln>
        </p:spPr>
      </p:pic>
    </p:spTree>
    <p:extLst>
      <p:ext uri="{BB962C8B-B14F-4D97-AF65-F5344CB8AC3E}">
        <p14:creationId xmlns:p14="http://schemas.microsoft.com/office/powerpoint/2010/main" val="27509963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50585D-C4DE-45DE-8D0E-A5CB44DF4DAB}" type="datetime1">
              <a:rPr lang="en-US" smtClean="0"/>
              <a:t>10/1/2023</a:t>
            </a:fld>
            <a:endParaRPr lang="en-US"/>
          </a:p>
        </p:txBody>
      </p:sp>
      <p:sp>
        <p:nvSpPr>
          <p:cNvPr id="5" name="Footer Placeholder 4"/>
          <p:cNvSpPr>
            <a:spLocks noGrp="1"/>
          </p:cNvSpPr>
          <p:nvPr>
            <p:ph type="ftr" sz="quarter" idx="11"/>
          </p:nvPr>
        </p:nvSpPr>
        <p:spPr/>
        <p:txBody>
          <a:bodyPr/>
          <a:lstStyle/>
          <a:p>
            <a:r>
              <a:rPr lang="en-US" smtClean="0"/>
              <a:t>Center for NCD management</a:t>
            </a:r>
            <a:endParaRPr lang="en-US"/>
          </a:p>
        </p:txBody>
      </p:sp>
      <p:sp>
        <p:nvSpPr>
          <p:cNvPr id="6" name="Slide Number Placeholder 5"/>
          <p:cNvSpPr>
            <a:spLocks noGrp="1"/>
          </p:cNvSpPr>
          <p:nvPr>
            <p:ph type="sldNum" sz="quarter" idx="12"/>
          </p:nvPr>
        </p:nvSpPr>
        <p:spPr/>
        <p:txBody>
          <a:bodyPr/>
          <a:lstStyle/>
          <a:p>
            <a:fld id="{9F84ACF9-8A38-4FBB-AD05-D81C3F2B0863}"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75492" y="0"/>
            <a:ext cx="1216508" cy="746012"/>
          </a:xfrm>
          <a:prstGeom prst="rect">
            <a:avLst/>
          </a:prstGeom>
        </p:spPr>
      </p:pic>
      <p:pic>
        <p:nvPicPr>
          <p:cNvPr id="8" name="Picture 24" descr="logo final moavenat copy.tif"/>
          <p:cNvPicPr>
            <a:picLocks noChangeAspect="1"/>
          </p:cNvPicPr>
          <p:nvPr userDrawn="1"/>
        </p:nvPicPr>
        <p:blipFill>
          <a:blip r:embed="rId3" cstate="print">
            <a:clrChange>
              <a:clrFrom>
                <a:srgbClr val="FDFDFD"/>
              </a:clrFrom>
              <a:clrTo>
                <a:srgbClr val="FDFDFD">
                  <a:alpha val="0"/>
                </a:srgbClr>
              </a:clrTo>
            </a:clrChange>
          </a:blip>
          <a:srcRect t="14444" b="24445"/>
          <a:stretch>
            <a:fillRect/>
          </a:stretch>
        </p:blipFill>
        <p:spPr bwMode="auto">
          <a:xfrm>
            <a:off x="0" y="0"/>
            <a:ext cx="821333" cy="716973"/>
          </a:xfrm>
          <a:prstGeom prst="rect">
            <a:avLst/>
          </a:prstGeom>
          <a:noFill/>
          <a:ln w="9525">
            <a:noFill/>
            <a:miter lim="800000"/>
            <a:headEnd/>
            <a:tailEnd/>
          </a:ln>
        </p:spPr>
      </p:pic>
    </p:spTree>
    <p:extLst>
      <p:ext uri="{BB962C8B-B14F-4D97-AF65-F5344CB8AC3E}">
        <p14:creationId xmlns:p14="http://schemas.microsoft.com/office/powerpoint/2010/main" val="18489892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6F8D14-BAA7-4DD2-9DBB-D637C76CC3E1}" type="datetime1">
              <a:rPr lang="en-US" smtClean="0"/>
              <a:t>10/1/2023</a:t>
            </a:fld>
            <a:endParaRPr lang="en-US"/>
          </a:p>
        </p:txBody>
      </p:sp>
      <p:sp>
        <p:nvSpPr>
          <p:cNvPr id="5" name="Footer Placeholder 4"/>
          <p:cNvSpPr>
            <a:spLocks noGrp="1"/>
          </p:cNvSpPr>
          <p:nvPr>
            <p:ph type="ftr" sz="quarter" idx="11"/>
          </p:nvPr>
        </p:nvSpPr>
        <p:spPr/>
        <p:txBody>
          <a:bodyPr/>
          <a:lstStyle/>
          <a:p>
            <a:r>
              <a:rPr lang="en-US" smtClean="0"/>
              <a:t>Center for NCD management</a:t>
            </a:r>
            <a:endParaRPr lang="en-US"/>
          </a:p>
        </p:txBody>
      </p:sp>
      <p:sp>
        <p:nvSpPr>
          <p:cNvPr id="6" name="Slide Number Placeholder 5"/>
          <p:cNvSpPr>
            <a:spLocks noGrp="1"/>
          </p:cNvSpPr>
          <p:nvPr>
            <p:ph type="sldNum" sz="quarter" idx="12"/>
          </p:nvPr>
        </p:nvSpPr>
        <p:spPr/>
        <p:txBody>
          <a:bodyPr/>
          <a:lstStyle/>
          <a:p>
            <a:fld id="{9F84ACF9-8A38-4FBB-AD05-D81C3F2B0863}"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75492" y="0"/>
            <a:ext cx="1216508" cy="746012"/>
          </a:xfrm>
          <a:prstGeom prst="rect">
            <a:avLst/>
          </a:prstGeom>
        </p:spPr>
      </p:pic>
      <p:pic>
        <p:nvPicPr>
          <p:cNvPr id="8" name="Picture 24" descr="logo final moavenat copy.tif"/>
          <p:cNvPicPr>
            <a:picLocks noChangeAspect="1"/>
          </p:cNvPicPr>
          <p:nvPr userDrawn="1"/>
        </p:nvPicPr>
        <p:blipFill>
          <a:blip r:embed="rId3" cstate="print">
            <a:clrChange>
              <a:clrFrom>
                <a:srgbClr val="FDFDFD"/>
              </a:clrFrom>
              <a:clrTo>
                <a:srgbClr val="FDFDFD">
                  <a:alpha val="0"/>
                </a:srgbClr>
              </a:clrTo>
            </a:clrChange>
          </a:blip>
          <a:srcRect t="14444" b="24445"/>
          <a:stretch>
            <a:fillRect/>
          </a:stretch>
        </p:blipFill>
        <p:spPr bwMode="auto">
          <a:xfrm>
            <a:off x="0" y="0"/>
            <a:ext cx="821333" cy="716973"/>
          </a:xfrm>
          <a:prstGeom prst="rect">
            <a:avLst/>
          </a:prstGeom>
          <a:noFill/>
          <a:ln w="9525">
            <a:noFill/>
            <a:miter lim="800000"/>
            <a:headEnd/>
            <a:tailEnd/>
          </a:ln>
        </p:spPr>
      </p:pic>
    </p:spTree>
    <p:extLst>
      <p:ext uri="{BB962C8B-B14F-4D97-AF65-F5344CB8AC3E}">
        <p14:creationId xmlns:p14="http://schemas.microsoft.com/office/powerpoint/2010/main" val="27660590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165A5E-3876-44E0-AE88-7C0D6CA5FA2A}" type="datetime1">
              <a:rPr lang="en-US" smtClean="0"/>
              <a:t>10/1/2023</a:t>
            </a:fld>
            <a:endParaRPr lang="en-US"/>
          </a:p>
        </p:txBody>
      </p:sp>
      <p:sp>
        <p:nvSpPr>
          <p:cNvPr id="5" name="Footer Placeholder 4"/>
          <p:cNvSpPr>
            <a:spLocks noGrp="1"/>
          </p:cNvSpPr>
          <p:nvPr>
            <p:ph type="ftr" sz="quarter" idx="11"/>
          </p:nvPr>
        </p:nvSpPr>
        <p:spPr/>
        <p:txBody>
          <a:bodyPr/>
          <a:lstStyle/>
          <a:p>
            <a:r>
              <a:rPr lang="en-US" smtClean="0"/>
              <a:t>Center for NCD management</a:t>
            </a:r>
            <a:endParaRPr lang="en-US"/>
          </a:p>
        </p:txBody>
      </p:sp>
      <p:sp>
        <p:nvSpPr>
          <p:cNvPr id="6" name="Slide Number Placeholder 5"/>
          <p:cNvSpPr>
            <a:spLocks noGrp="1"/>
          </p:cNvSpPr>
          <p:nvPr>
            <p:ph type="sldNum" sz="quarter" idx="12"/>
          </p:nvPr>
        </p:nvSpPr>
        <p:spPr/>
        <p:txBody>
          <a:bodyPr/>
          <a:lstStyle/>
          <a:p>
            <a:fld id="{4B546584-62FD-406A-B157-28B0F0E01FA2}"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75492" y="0"/>
            <a:ext cx="1216508" cy="746012"/>
          </a:xfrm>
          <a:prstGeom prst="rect">
            <a:avLst/>
          </a:prstGeom>
        </p:spPr>
      </p:pic>
      <p:pic>
        <p:nvPicPr>
          <p:cNvPr id="8" name="Picture 24" descr="logo final moavenat copy.tif"/>
          <p:cNvPicPr>
            <a:picLocks noChangeAspect="1"/>
          </p:cNvPicPr>
          <p:nvPr userDrawn="1"/>
        </p:nvPicPr>
        <p:blipFill>
          <a:blip r:embed="rId3" cstate="print">
            <a:clrChange>
              <a:clrFrom>
                <a:srgbClr val="FDFDFD"/>
              </a:clrFrom>
              <a:clrTo>
                <a:srgbClr val="FDFDFD">
                  <a:alpha val="0"/>
                </a:srgbClr>
              </a:clrTo>
            </a:clrChange>
          </a:blip>
          <a:srcRect t="14444" b="24445"/>
          <a:stretch>
            <a:fillRect/>
          </a:stretch>
        </p:blipFill>
        <p:spPr bwMode="auto">
          <a:xfrm>
            <a:off x="0" y="0"/>
            <a:ext cx="821333" cy="716973"/>
          </a:xfrm>
          <a:prstGeom prst="rect">
            <a:avLst/>
          </a:prstGeom>
          <a:noFill/>
          <a:ln w="9525">
            <a:noFill/>
            <a:miter lim="800000"/>
            <a:headEnd/>
            <a:tailEnd/>
          </a:ln>
        </p:spPr>
      </p:pic>
    </p:spTree>
    <p:extLst>
      <p:ext uri="{BB962C8B-B14F-4D97-AF65-F5344CB8AC3E}">
        <p14:creationId xmlns:p14="http://schemas.microsoft.com/office/powerpoint/2010/main" val="39595981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B21A64-F4A7-42DB-BC0F-A6144CB606A9}" type="datetime1">
              <a:rPr lang="en-US" smtClean="0"/>
              <a:t>10/1/2023</a:t>
            </a:fld>
            <a:endParaRPr lang="en-US"/>
          </a:p>
        </p:txBody>
      </p:sp>
      <p:sp>
        <p:nvSpPr>
          <p:cNvPr id="5" name="Footer Placeholder 4"/>
          <p:cNvSpPr>
            <a:spLocks noGrp="1"/>
          </p:cNvSpPr>
          <p:nvPr>
            <p:ph type="ftr" sz="quarter" idx="11"/>
          </p:nvPr>
        </p:nvSpPr>
        <p:spPr/>
        <p:txBody>
          <a:bodyPr/>
          <a:lstStyle/>
          <a:p>
            <a:r>
              <a:rPr lang="en-US" smtClean="0"/>
              <a:t>Center for NCD management</a:t>
            </a:r>
            <a:endParaRPr lang="en-US"/>
          </a:p>
        </p:txBody>
      </p:sp>
      <p:sp>
        <p:nvSpPr>
          <p:cNvPr id="6" name="Slide Number Placeholder 5"/>
          <p:cNvSpPr>
            <a:spLocks noGrp="1"/>
          </p:cNvSpPr>
          <p:nvPr>
            <p:ph type="sldNum" sz="quarter" idx="12"/>
          </p:nvPr>
        </p:nvSpPr>
        <p:spPr/>
        <p:txBody>
          <a:bodyPr/>
          <a:lstStyle/>
          <a:p>
            <a:fld id="{4B546584-62FD-406A-B157-28B0F0E01FA2}" type="slidenum">
              <a:rPr lang="en-US" smtClean="0"/>
              <a:t>‹#›</a:t>
            </a:fld>
            <a:endParaRPr lang="en-US"/>
          </a:p>
        </p:txBody>
      </p:sp>
      <p:pic>
        <p:nvPicPr>
          <p:cNvPr id="7" name="Picture 24" descr="logo final moavenat copy.tif"/>
          <p:cNvPicPr>
            <a:picLocks noChangeAspect="1"/>
          </p:cNvPicPr>
          <p:nvPr userDrawn="1"/>
        </p:nvPicPr>
        <p:blipFill>
          <a:blip r:embed="rId2" cstate="print">
            <a:clrChange>
              <a:clrFrom>
                <a:srgbClr val="FDFDFD"/>
              </a:clrFrom>
              <a:clrTo>
                <a:srgbClr val="FDFDFD">
                  <a:alpha val="0"/>
                </a:srgbClr>
              </a:clrTo>
            </a:clrChange>
          </a:blip>
          <a:srcRect t="14444" b="24445"/>
          <a:stretch>
            <a:fillRect/>
          </a:stretch>
        </p:blipFill>
        <p:spPr bwMode="auto">
          <a:xfrm>
            <a:off x="0" y="0"/>
            <a:ext cx="821333" cy="716973"/>
          </a:xfrm>
          <a:prstGeom prst="rect">
            <a:avLst/>
          </a:prstGeom>
          <a:noFill/>
          <a:ln w="9525">
            <a:noFill/>
            <a:miter lim="800000"/>
            <a:headEnd/>
            <a:tailEnd/>
          </a:ln>
        </p:spPr>
      </p:pic>
    </p:spTree>
    <p:extLst>
      <p:ext uri="{BB962C8B-B14F-4D97-AF65-F5344CB8AC3E}">
        <p14:creationId xmlns:p14="http://schemas.microsoft.com/office/powerpoint/2010/main" val="10077589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0FBD37D-1414-444C-A09D-C03680006571}" type="datetime1">
              <a:rPr lang="en-US" smtClean="0"/>
              <a:t>10/1/2023</a:t>
            </a:fld>
            <a:endParaRPr lang="en-US"/>
          </a:p>
        </p:txBody>
      </p:sp>
      <p:sp>
        <p:nvSpPr>
          <p:cNvPr id="5" name="Footer Placeholder 4"/>
          <p:cNvSpPr>
            <a:spLocks noGrp="1"/>
          </p:cNvSpPr>
          <p:nvPr>
            <p:ph type="ftr" sz="quarter" idx="11"/>
          </p:nvPr>
        </p:nvSpPr>
        <p:spPr/>
        <p:txBody>
          <a:bodyPr/>
          <a:lstStyle/>
          <a:p>
            <a:r>
              <a:rPr lang="en-US" smtClean="0"/>
              <a:t>Center for NCD management</a:t>
            </a:r>
            <a:endParaRPr lang="en-US"/>
          </a:p>
        </p:txBody>
      </p:sp>
      <p:sp>
        <p:nvSpPr>
          <p:cNvPr id="6" name="Slide Number Placeholder 5"/>
          <p:cNvSpPr>
            <a:spLocks noGrp="1"/>
          </p:cNvSpPr>
          <p:nvPr>
            <p:ph type="sldNum" sz="quarter" idx="12"/>
          </p:nvPr>
        </p:nvSpPr>
        <p:spPr/>
        <p:txBody>
          <a:bodyPr/>
          <a:lstStyle/>
          <a:p>
            <a:fld id="{4B546584-62FD-406A-B157-28B0F0E01FA2}" type="slidenum">
              <a:rPr lang="en-US" smtClean="0"/>
              <a:t>‹#›</a:t>
            </a:fld>
            <a:endParaRPr lang="en-US"/>
          </a:p>
        </p:txBody>
      </p:sp>
    </p:spTree>
    <p:extLst>
      <p:ext uri="{BB962C8B-B14F-4D97-AF65-F5344CB8AC3E}">
        <p14:creationId xmlns:p14="http://schemas.microsoft.com/office/powerpoint/2010/main" val="9788586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931104-D702-44A3-847F-7DB31662BABD}" type="datetime1">
              <a:rPr lang="en-US" smtClean="0"/>
              <a:t>10/1/2023</a:t>
            </a:fld>
            <a:endParaRPr lang="en-US"/>
          </a:p>
        </p:txBody>
      </p:sp>
      <p:sp>
        <p:nvSpPr>
          <p:cNvPr id="6" name="Footer Placeholder 5"/>
          <p:cNvSpPr>
            <a:spLocks noGrp="1"/>
          </p:cNvSpPr>
          <p:nvPr>
            <p:ph type="ftr" sz="quarter" idx="11"/>
          </p:nvPr>
        </p:nvSpPr>
        <p:spPr/>
        <p:txBody>
          <a:bodyPr/>
          <a:lstStyle/>
          <a:p>
            <a:r>
              <a:rPr lang="en-US" smtClean="0"/>
              <a:t>Center for NCD management</a:t>
            </a:r>
            <a:endParaRPr lang="en-US"/>
          </a:p>
        </p:txBody>
      </p:sp>
      <p:sp>
        <p:nvSpPr>
          <p:cNvPr id="7" name="Slide Number Placeholder 6"/>
          <p:cNvSpPr>
            <a:spLocks noGrp="1"/>
          </p:cNvSpPr>
          <p:nvPr>
            <p:ph type="sldNum" sz="quarter" idx="12"/>
          </p:nvPr>
        </p:nvSpPr>
        <p:spPr/>
        <p:txBody>
          <a:bodyPr/>
          <a:lstStyle/>
          <a:p>
            <a:fld id="{4B546584-62FD-406A-B157-28B0F0E01FA2}" type="slidenum">
              <a:rPr lang="en-US" smtClean="0"/>
              <a:t>‹#›</a:t>
            </a:fld>
            <a:endParaRPr lang="en-US"/>
          </a:p>
        </p:txBody>
      </p:sp>
    </p:spTree>
    <p:extLst>
      <p:ext uri="{BB962C8B-B14F-4D97-AF65-F5344CB8AC3E}">
        <p14:creationId xmlns:p14="http://schemas.microsoft.com/office/powerpoint/2010/main" val="15858725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DB929C6-758E-47C6-9B86-BCF9DBF92B8F}" type="datetime1">
              <a:rPr lang="en-US" smtClean="0"/>
              <a:t>10/1/2023</a:t>
            </a:fld>
            <a:endParaRPr lang="en-US"/>
          </a:p>
        </p:txBody>
      </p:sp>
      <p:sp>
        <p:nvSpPr>
          <p:cNvPr id="8" name="Footer Placeholder 7"/>
          <p:cNvSpPr>
            <a:spLocks noGrp="1"/>
          </p:cNvSpPr>
          <p:nvPr>
            <p:ph type="ftr" sz="quarter" idx="11"/>
          </p:nvPr>
        </p:nvSpPr>
        <p:spPr/>
        <p:txBody>
          <a:bodyPr/>
          <a:lstStyle/>
          <a:p>
            <a:r>
              <a:rPr lang="en-US" smtClean="0"/>
              <a:t>Center for NCD management</a:t>
            </a:r>
            <a:endParaRPr lang="en-US"/>
          </a:p>
        </p:txBody>
      </p:sp>
      <p:sp>
        <p:nvSpPr>
          <p:cNvPr id="9" name="Slide Number Placeholder 8"/>
          <p:cNvSpPr>
            <a:spLocks noGrp="1"/>
          </p:cNvSpPr>
          <p:nvPr>
            <p:ph type="sldNum" sz="quarter" idx="12"/>
          </p:nvPr>
        </p:nvSpPr>
        <p:spPr/>
        <p:txBody>
          <a:bodyPr/>
          <a:lstStyle/>
          <a:p>
            <a:fld id="{4B546584-62FD-406A-B157-28B0F0E01FA2}" type="slidenum">
              <a:rPr lang="en-US" smtClean="0"/>
              <a:t>‹#›</a:t>
            </a:fld>
            <a:endParaRPr lang="en-US"/>
          </a:p>
        </p:txBody>
      </p:sp>
    </p:spTree>
    <p:extLst>
      <p:ext uri="{BB962C8B-B14F-4D97-AF65-F5344CB8AC3E}">
        <p14:creationId xmlns:p14="http://schemas.microsoft.com/office/powerpoint/2010/main" val="2307730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65435" y="5450"/>
            <a:ext cx="10515600" cy="1325563"/>
          </a:xfrm>
        </p:spPr>
        <p:txBody>
          <a:bodyPr/>
          <a:lstStyle>
            <a:lvl1pPr algn="r" rtl="1">
              <a:defRPr>
                <a:cs typeface="+mj-cs"/>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46DC553-A25F-49CC-9ADD-45F7F175E1D4}" type="datetime1">
              <a:rPr lang="en-US" smtClean="0"/>
              <a:t>10/1/2023</a:t>
            </a:fld>
            <a:endParaRPr lang="en-US"/>
          </a:p>
        </p:txBody>
      </p:sp>
      <p:sp>
        <p:nvSpPr>
          <p:cNvPr id="5" name="Footer Placeholder 4"/>
          <p:cNvSpPr>
            <a:spLocks noGrp="1"/>
          </p:cNvSpPr>
          <p:nvPr>
            <p:ph type="ftr" sz="quarter" idx="11"/>
          </p:nvPr>
        </p:nvSpPr>
        <p:spPr/>
        <p:txBody>
          <a:bodyPr/>
          <a:lstStyle>
            <a:lvl1pPr>
              <a:defRPr b="1">
                <a:solidFill>
                  <a:srgbClr val="FF0000"/>
                </a:solidFill>
              </a:defRPr>
            </a:lvl1pPr>
          </a:lstStyle>
          <a:p>
            <a:r>
              <a:rPr lang="en-US" smtClean="0"/>
              <a:t>Center for NCD management</a:t>
            </a:r>
            <a:endParaRPr lang="en-US" dirty="0"/>
          </a:p>
        </p:txBody>
      </p:sp>
      <p:pic>
        <p:nvPicPr>
          <p:cNvPr id="10" name="Picture 24" descr="logo final moavenat copy.tif"/>
          <p:cNvPicPr>
            <a:picLocks noChangeAspect="1"/>
          </p:cNvPicPr>
          <p:nvPr userDrawn="1"/>
        </p:nvPicPr>
        <p:blipFill>
          <a:blip r:embed="rId2" cstate="print">
            <a:clrChange>
              <a:clrFrom>
                <a:srgbClr val="FDFDFD"/>
              </a:clrFrom>
              <a:clrTo>
                <a:srgbClr val="FDFDFD">
                  <a:alpha val="0"/>
                </a:srgbClr>
              </a:clrTo>
            </a:clrChange>
          </a:blip>
          <a:srcRect t="14444" b="24445"/>
          <a:stretch>
            <a:fillRect/>
          </a:stretch>
        </p:blipFill>
        <p:spPr bwMode="auto">
          <a:xfrm>
            <a:off x="1" y="5450"/>
            <a:ext cx="665434" cy="580883"/>
          </a:xfrm>
          <a:prstGeom prst="rect">
            <a:avLst/>
          </a:prstGeom>
          <a:noFill/>
          <a:ln w="9525">
            <a:noFill/>
            <a:miter lim="800000"/>
            <a:headEnd/>
            <a:tailEnd/>
          </a:ln>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637558" y="-28854"/>
            <a:ext cx="533502" cy="615187"/>
          </a:xfrm>
          <a:prstGeom prst="rect">
            <a:avLst/>
          </a:prstGeom>
        </p:spPr>
      </p:pic>
    </p:spTree>
    <p:extLst>
      <p:ext uri="{BB962C8B-B14F-4D97-AF65-F5344CB8AC3E}">
        <p14:creationId xmlns:p14="http://schemas.microsoft.com/office/powerpoint/2010/main" val="489804726"/>
      </p:ext>
    </p:extLst>
  </p:cSld>
  <p:clrMapOvr>
    <a:masterClrMapping/>
  </p:clrMapOvr>
  <p:timing>
    <p:tnLst>
      <p:par>
        <p:cTn id="1" dur="indefinite" restart="never" nodeType="tmRoot"/>
      </p:par>
    </p:tnLst>
  </p:timing>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D4A0AC-45AE-4441-9BBE-0C10FDB41F7B}" type="datetime1">
              <a:rPr lang="en-US" smtClean="0"/>
              <a:t>10/1/2023</a:t>
            </a:fld>
            <a:endParaRPr lang="en-US"/>
          </a:p>
        </p:txBody>
      </p:sp>
      <p:sp>
        <p:nvSpPr>
          <p:cNvPr id="4" name="Footer Placeholder 3"/>
          <p:cNvSpPr>
            <a:spLocks noGrp="1"/>
          </p:cNvSpPr>
          <p:nvPr>
            <p:ph type="ftr" sz="quarter" idx="11"/>
          </p:nvPr>
        </p:nvSpPr>
        <p:spPr/>
        <p:txBody>
          <a:bodyPr/>
          <a:lstStyle/>
          <a:p>
            <a:r>
              <a:rPr lang="en-US" smtClean="0"/>
              <a:t>Center for NCD management</a:t>
            </a:r>
            <a:endParaRPr lang="en-US"/>
          </a:p>
        </p:txBody>
      </p:sp>
      <p:sp>
        <p:nvSpPr>
          <p:cNvPr id="5" name="Slide Number Placeholder 4"/>
          <p:cNvSpPr>
            <a:spLocks noGrp="1"/>
          </p:cNvSpPr>
          <p:nvPr>
            <p:ph type="sldNum" sz="quarter" idx="12"/>
          </p:nvPr>
        </p:nvSpPr>
        <p:spPr/>
        <p:txBody>
          <a:bodyPr/>
          <a:lstStyle/>
          <a:p>
            <a:fld id="{4B546584-62FD-406A-B157-28B0F0E01FA2}" type="slidenum">
              <a:rPr lang="en-US" smtClean="0"/>
              <a:t>‹#›</a:t>
            </a:fld>
            <a:endParaRPr lang="en-US"/>
          </a:p>
        </p:txBody>
      </p:sp>
    </p:spTree>
    <p:extLst>
      <p:ext uri="{BB962C8B-B14F-4D97-AF65-F5344CB8AC3E}">
        <p14:creationId xmlns:p14="http://schemas.microsoft.com/office/powerpoint/2010/main" val="33521268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FE9A20-6828-48D4-957B-FC4E7D289566}" type="datetime1">
              <a:rPr lang="en-US" smtClean="0"/>
              <a:t>10/1/2023</a:t>
            </a:fld>
            <a:endParaRPr lang="en-US"/>
          </a:p>
        </p:txBody>
      </p:sp>
      <p:sp>
        <p:nvSpPr>
          <p:cNvPr id="3" name="Footer Placeholder 2"/>
          <p:cNvSpPr>
            <a:spLocks noGrp="1"/>
          </p:cNvSpPr>
          <p:nvPr>
            <p:ph type="ftr" sz="quarter" idx="11"/>
          </p:nvPr>
        </p:nvSpPr>
        <p:spPr/>
        <p:txBody>
          <a:bodyPr/>
          <a:lstStyle/>
          <a:p>
            <a:r>
              <a:rPr lang="en-US" smtClean="0"/>
              <a:t>Center for NCD management</a:t>
            </a:r>
            <a:endParaRPr lang="en-US"/>
          </a:p>
        </p:txBody>
      </p:sp>
      <p:sp>
        <p:nvSpPr>
          <p:cNvPr id="4" name="Slide Number Placeholder 3"/>
          <p:cNvSpPr>
            <a:spLocks noGrp="1"/>
          </p:cNvSpPr>
          <p:nvPr>
            <p:ph type="sldNum" sz="quarter" idx="12"/>
          </p:nvPr>
        </p:nvSpPr>
        <p:spPr/>
        <p:txBody>
          <a:bodyPr/>
          <a:lstStyle/>
          <a:p>
            <a:fld id="{4B546584-62FD-406A-B157-28B0F0E01FA2}" type="slidenum">
              <a:rPr lang="en-US" smtClean="0"/>
              <a:t>‹#›</a:t>
            </a:fld>
            <a:endParaRPr lang="en-US"/>
          </a:p>
        </p:txBody>
      </p:sp>
    </p:spTree>
    <p:extLst>
      <p:ext uri="{BB962C8B-B14F-4D97-AF65-F5344CB8AC3E}">
        <p14:creationId xmlns:p14="http://schemas.microsoft.com/office/powerpoint/2010/main" val="38162545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8E90382-56CF-4E8C-BCD8-6673629B62D8}" type="datetime1">
              <a:rPr lang="en-US" smtClean="0"/>
              <a:t>10/1/2023</a:t>
            </a:fld>
            <a:endParaRPr lang="en-US"/>
          </a:p>
        </p:txBody>
      </p:sp>
      <p:sp>
        <p:nvSpPr>
          <p:cNvPr id="6" name="Footer Placeholder 5"/>
          <p:cNvSpPr>
            <a:spLocks noGrp="1"/>
          </p:cNvSpPr>
          <p:nvPr>
            <p:ph type="ftr" sz="quarter" idx="11"/>
          </p:nvPr>
        </p:nvSpPr>
        <p:spPr/>
        <p:txBody>
          <a:bodyPr/>
          <a:lstStyle/>
          <a:p>
            <a:r>
              <a:rPr lang="en-US" smtClean="0"/>
              <a:t>Center for NCD management</a:t>
            </a:r>
            <a:endParaRPr lang="en-US"/>
          </a:p>
        </p:txBody>
      </p:sp>
      <p:sp>
        <p:nvSpPr>
          <p:cNvPr id="7" name="Slide Number Placeholder 6"/>
          <p:cNvSpPr>
            <a:spLocks noGrp="1"/>
          </p:cNvSpPr>
          <p:nvPr>
            <p:ph type="sldNum" sz="quarter" idx="12"/>
          </p:nvPr>
        </p:nvSpPr>
        <p:spPr/>
        <p:txBody>
          <a:bodyPr/>
          <a:lstStyle/>
          <a:p>
            <a:fld id="{4B546584-62FD-406A-B157-28B0F0E01FA2}" type="slidenum">
              <a:rPr lang="en-US" smtClean="0"/>
              <a:t>‹#›</a:t>
            </a:fld>
            <a:endParaRPr lang="en-US"/>
          </a:p>
        </p:txBody>
      </p:sp>
    </p:spTree>
    <p:extLst>
      <p:ext uri="{BB962C8B-B14F-4D97-AF65-F5344CB8AC3E}">
        <p14:creationId xmlns:p14="http://schemas.microsoft.com/office/powerpoint/2010/main" val="41387114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9249644-EB85-4575-B875-9797C9FD0F10}" type="datetime1">
              <a:rPr lang="en-US" smtClean="0"/>
              <a:t>10/1/2023</a:t>
            </a:fld>
            <a:endParaRPr lang="en-US"/>
          </a:p>
        </p:txBody>
      </p:sp>
      <p:sp>
        <p:nvSpPr>
          <p:cNvPr id="6" name="Footer Placeholder 5"/>
          <p:cNvSpPr>
            <a:spLocks noGrp="1"/>
          </p:cNvSpPr>
          <p:nvPr>
            <p:ph type="ftr" sz="quarter" idx="11"/>
          </p:nvPr>
        </p:nvSpPr>
        <p:spPr/>
        <p:txBody>
          <a:bodyPr/>
          <a:lstStyle/>
          <a:p>
            <a:r>
              <a:rPr lang="en-US" smtClean="0"/>
              <a:t>Center for NCD management</a:t>
            </a:r>
            <a:endParaRPr lang="en-US"/>
          </a:p>
        </p:txBody>
      </p:sp>
      <p:sp>
        <p:nvSpPr>
          <p:cNvPr id="7" name="Slide Number Placeholder 6"/>
          <p:cNvSpPr>
            <a:spLocks noGrp="1"/>
          </p:cNvSpPr>
          <p:nvPr>
            <p:ph type="sldNum" sz="quarter" idx="12"/>
          </p:nvPr>
        </p:nvSpPr>
        <p:spPr/>
        <p:txBody>
          <a:bodyPr/>
          <a:lstStyle/>
          <a:p>
            <a:fld id="{4B546584-62FD-406A-B157-28B0F0E01FA2}" type="slidenum">
              <a:rPr lang="en-US" smtClean="0"/>
              <a:t>‹#›</a:t>
            </a:fld>
            <a:endParaRPr lang="en-US"/>
          </a:p>
        </p:txBody>
      </p:sp>
    </p:spTree>
    <p:extLst>
      <p:ext uri="{BB962C8B-B14F-4D97-AF65-F5344CB8AC3E}">
        <p14:creationId xmlns:p14="http://schemas.microsoft.com/office/powerpoint/2010/main" val="29632339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0CBF32-A67F-4286-B596-4885CE4BB050}" type="datetime1">
              <a:rPr lang="en-US" smtClean="0"/>
              <a:t>10/1/2023</a:t>
            </a:fld>
            <a:endParaRPr lang="en-US"/>
          </a:p>
        </p:txBody>
      </p:sp>
      <p:sp>
        <p:nvSpPr>
          <p:cNvPr id="5" name="Footer Placeholder 4"/>
          <p:cNvSpPr>
            <a:spLocks noGrp="1"/>
          </p:cNvSpPr>
          <p:nvPr>
            <p:ph type="ftr" sz="quarter" idx="11"/>
          </p:nvPr>
        </p:nvSpPr>
        <p:spPr/>
        <p:txBody>
          <a:bodyPr/>
          <a:lstStyle/>
          <a:p>
            <a:r>
              <a:rPr lang="en-US" smtClean="0"/>
              <a:t>Center for NCD management</a:t>
            </a:r>
            <a:endParaRPr lang="en-US"/>
          </a:p>
        </p:txBody>
      </p:sp>
      <p:sp>
        <p:nvSpPr>
          <p:cNvPr id="6" name="Slide Number Placeholder 5"/>
          <p:cNvSpPr>
            <a:spLocks noGrp="1"/>
          </p:cNvSpPr>
          <p:nvPr>
            <p:ph type="sldNum" sz="quarter" idx="12"/>
          </p:nvPr>
        </p:nvSpPr>
        <p:spPr/>
        <p:txBody>
          <a:bodyPr/>
          <a:lstStyle/>
          <a:p>
            <a:fld id="{4B546584-62FD-406A-B157-28B0F0E01FA2}" type="slidenum">
              <a:rPr lang="en-US" smtClean="0"/>
              <a:t>‹#›</a:t>
            </a:fld>
            <a:endParaRPr lang="en-US"/>
          </a:p>
        </p:txBody>
      </p:sp>
    </p:spTree>
    <p:extLst>
      <p:ext uri="{BB962C8B-B14F-4D97-AF65-F5344CB8AC3E}">
        <p14:creationId xmlns:p14="http://schemas.microsoft.com/office/powerpoint/2010/main" val="9692230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0B085D-DA90-449B-9AE3-A9128C6B7C18}" type="datetime1">
              <a:rPr lang="en-US" smtClean="0"/>
              <a:t>10/1/2023</a:t>
            </a:fld>
            <a:endParaRPr lang="en-US"/>
          </a:p>
        </p:txBody>
      </p:sp>
      <p:sp>
        <p:nvSpPr>
          <p:cNvPr id="5" name="Footer Placeholder 4"/>
          <p:cNvSpPr>
            <a:spLocks noGrp="1"/>
          </p:cNvSpPr>
          <p:nvPr>
            <p:ph type="ftr" sz="quarter" idx="11"/>
          </p:nvPr>
        </p:nvSpPr>
        <p:spPr/>
        <p:txBody>
          <a:bodyPr/>
          <a:lstStyle/>
          <a:p>
            <a:r>
              <a:rPr lang="en-US" smtClean="0"/>
              <a:t>Center for NCD management</a:t>
            </a:r>
            <a:endParaRPr lang="en-US"/>
          </a:p>
        </p:txBody>
      </p:sp>
      <p:sp>
        <p:nvSpPr>
          <p:cNvPr id="6" name="Slide Number Placeholder 5"/>
          <p:cNvSpPr>
            <a:spLocks noGrp="1"/>
          </p:cNvSpPr>
          <p:nvPr>
            <p:ph type="sldNum" sz="quarter" idx="12"/>
          </p:nvPr>
        </p:nvSpPr>
        <p:spPr/>
        <p:txBody>
          <a:bodyPr/>
          <a:lstStyle/>
          <a:p>
            <a:fld id="{4B546584-62FD-406A-B157-28B0F0E01FA2}" type="slidenum">
              <a:rPr lang="en-US" smtClean="0"/>
              <a:t>‹#›</a:t>
            </a:fld>
            <a:endParaRPr lang="en-US"/>
          </a:p>
        </p:txBody>
      </p:sp>
    </p:spTree>
    <p:extLst>
      <p:ext uri="{BB962C8B-B14F-4D97-AF65-F5344CB8AC3E}">
        <p14:creationId xmlns:p14="http://schemas.microsoft.com/office/powerpoint/2010/main" val="26760449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A60E65-28E4-4F64-8EFA-657D7461806E}" type="datetime1">
              <a:rPr lang="en-US" smtClean="0"/>
              <a:t>10/1/2023</a:t>
            </a:fld>
            <a:endParaRPr lang="en-US"/>
          </a:p>
        </p:txBody>
      </p:sp>
      <p:sp>
        <p:nvSpPr>
          <p:cNvPr id="4" name="Footer Placeholder 3"/>
          <p:cNvSpPr>
            <a:spLocks noGrp="1"/>
          </p:cNvSpPr>
          <p:nvPr>
            <p:ph type="ftr" sz="quarter" idx="11"/>
          </p:nvPr>
        </p:nvSpPr>
        <p:spPr/>
        <p:txBody>
          <a:bodyPr/>
          <a:lstStyle/>
          <a:p>
            <a:r>
              <a:rPr lang="en-US" smtClean="0"/>
              <a:t>Center for NCD management</a:t>
            </a:r>
            <a:endParaRPr lang="en-US"/>
          </a:p>
        </p:txBody>
      </p:sp>
      <p:sp>
        <p:nvSpPr>
          <p:cNvPr id="5" name="Slide Number Placeholder 4"/>
          <p:cNvSpPr>
            <a:spLocks noGrp="1"/>
          </p:cNvSpPr>
          <p:nvPr>
            <p:ph type="sldNum" sz="quarter" idx="12"/>
          </p:nvPr>
        </p:nvSpPr>
        <p:spPr/>
        <p:txBody>
          <a:bodyPr/>
          <a:lstStyle/>
          <a:p>
            <a:fld id="{4B546584-62FD-406A-B157-28B0F0E01FA2}" type="slidenum">
              <a:rPr lang="en-US" smtClean="0"/>
              <a:t>‹#›</a:t>
            </a:fld>
            <a:endParaRPr lang="en-US"/>
          </a:p>
        </p:txBody>
      </p:sp>
    </p:spTree>
    <p:extLst>
      <p:ext uri="{BB962C8B-B14F-4D97-AF65-F5344CB8AC3E}">
        <p14:creationId xmlns:p14="http://schemas.microsoft.com/office/powerpoint/2010/main" val="1867228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B97E2A-188F-4245-BD98-7A71434C40B9}" type="datetime1">
              <a:rPr lang="en-US" smtClean="0"/>
              <a:t>10/1/2023</a:t>
            </a:fld>
            <a:endParaRPr lang="en-US"/>
          </a:p>
        </p:txBody>
      </p:sp>
      <p:sp>
        <p:nvSpPr>
          <p:cNvPr id="4" name="Footer Placeholder 3"/>
          <p:cNvSpPr>
            <a:spLocks noGrp="1"/>
          </p:cNvSpPr>
          <p:nvPr>
            <p:ph type="ftr" sz="quarter" idx="11"/>
          </p:nvPr>
        </p:nvSpPr>
        <p:spPr/>
        <p:txBody>
          <a:bodyPr/>
          <a:lstStyle/>
          <a:p>
            <a:r>
              <a:rPr lang="en-US" smtClean="0"/>
              <a:t>Center for NCD management</a:t>
            </a:r>
            <a:endParaRPr lang="en-US"/>
          </a:p>
        </p:txBody>
      </p:sp>
      <p:sp>
        <p:nvSpPr>
          <p:cNvPr id="5" name="Slide Number Placeholder 4"/>
          <p:cNvSpPr>
            <a:spLocks noGrp="1"/>
          </p:cNvSpPr>
          <p:nvPr>
            <p:ph type="sldNum" sz="quarter" idx="12"/>
          </p:nvPr>
        </p:nvSpPr>
        <p:spPr/>
        <p:txBody>
          <a:bodyPr/>
          <a:lstStyle/>
          <a:p>
            <a:fld id="{9F84ACF9-8A38-4FBB-AD05-D81C3F2B0863}" type="slidenum">
              <a:rPr lang="en-US" smtClean="0"/>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75492" y="0"/>
            <a:ext cx="1216508" cy="746012"/>
          </a:xfrm>
          <a:prstGeom prst="rect">
            <a:avLst/>
          </a:prstGeom>
        </p:spPr>
      </p:pic>
      <p:pic>
        <p:nvPicPr>
          <p:cNvPr id="7" name="Picture 24" descr="logo final moavenat copy.tif"/>
          <p:cNvPicPr>
            <a:picLocks noChangeAspect="1"/>
          </p:cNvPicPr>
          <p:nvPr userDrawn="1"/>
        </p:nvPicPr>
        <p:blipFill>
          <a:blip r:embed="rId3" cstate="print">
            <a:clrChange>
              <a:clrFrom>
                <a:srgbClr val="FDFDFD"/>
              </a:clrFrom>
              <a:clrTo>
                <a:srgbClr val="FDFDFD">
                  <a:alpha val="0"/>
                </a:srgbClr>
              </a:clrTo>
            </a:clrChange>
          </a:blip>
          <a:srcRect t="14444" b="24445"/>
          <a:stretch>
            <a:fillRect/>
          </a:stretch>
        </p:blipFill>
        <p:spPr bwMode="auto">
          <a:xfrm>
            <a:off x="0" y="0"/>
            <a:ext cx="821333" cy="716973"/>
          </a:xfrm>
          <a:prstGeom prst="rect">
            <a:avLst/>
          </a:prstGeom>
          <a:noFill/>
          <a:ln w="9525">
            <a:noFill/>
            <a:miter lim="800000"/>
            <a:headEnd/>
            <a:tailEnd/>
          </a:ln>
        </p:spPr>
      </p:pic>
    </p:spTree>
    <p:extLst>
      <p:ext uri="{BB962C8B-B14F-4D97-AF65-F5344CB8AC3E}">
        <p14:creationId xmlns:p14="http://schemas.microsoft.com/office/powerpoint/2010/main" val="205742897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1D22B9-8B37-4E81-991E-AAA442306139}" type="datetime1">
              <a:rPr lang="en-US" smtClean="0"/>
              <a:t>10/1/2023</a:t>
            </a:fld>
            <a:endParaRPr lang="en-US"/>
          </a:p>
        </p:txBody>
      </p:sp>
      <p:sp>
        <p:nvSpPr>
          <p:cNvPr id="4" name="Footer Placeholder 3"/>
          <p:cNvSpPr>
            <a:spLocks noGrp="1"/>
          </p:cNvSpPr>
          <p:nvPr>
            <p:ph type="ftr" sz="quarter" idx="11"/>
          </p:nvPr>
        </p:nvSpPr>
        <p:spPr/>
        <p:txBody>
          <a:bodyPr/>
          <a:lstStyle/>
          <a:p>
            <a:r>
              <a:rPr lang="en-US" smtClean="0"/>
              <a:t>Center for NCD management</a:t>
            </a:r>
            <a:endParaRPr lang="en-US"/>
          </a:p>
        </p:txBody>
      </p:sp>
      <p:sp>
        <p:nvSpPr>
          <p:cNvPr id="5" name="Slide Number Placeholder 4"/>
          <p:cNvSpPr>
            <a:spLocks noGrp="1"/>
          </p:cNvSpPr>
          <p:nvPr>
            <p:ph type="sldNum" sz="quarter" idx="12"/>
          </p:nvPr>
        </p:nvSpPr>
        <p:spPr/>
        <p:txBody>
          <a:bodyPr/>
          <a:lstStyle/>
          <a:p>
            <a:fld id="{9F84ACF9-8A38-4FBB-AD05-D81C3F2B0863}" type="slidenum">
              <a:rPr lang="en-US" smtClean="0"/>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75492" y="0"/>
            <a:ext cx="1216508" cy="746012"/>
          </a:xfrm>
          <a:prstGeom prst="rect">
            <a:avLst/>
          </a:prstGeom>
        </p:spPr>
      </p:pic>
      <p:pic>
        <p:nvPicPr>
          <p:cNvPr id="7" name="Picture 24" descr="logo final moavenat copy.tif"/>
          <p:cNvPicPr>
            <a:picLocks noChangeAspect="1"/>
          </p:cNvPicPr>
          <p:nvPr userDrawn="1"/>
        </p:nvPicPr>
        <p:blipFill>
          <a:blip r:embed="rId3" cstate="print">
            <a:clrChange>
              <a:clrFrom>
                <a:srgbClr val="FDFDFD"/>
              </a:clrFrom>
              <a:clrTo>
                <a:srgbClr val="FDFDFD">
                  <a:alpha val="0"/>
                </a:srgbClr>
              </a:clrTo>
            </a:clrChange>
          </a:blip>
          <a:srcRect t="14444" b="24445"/>
          <a:stretch>
            <a:fillRect/>
          </a:stretch>
        </p:blipFill>
        <p:spPr bwMode="auto">
          <a:xfrm>
            <a:off x="0" y="0"/>
            <a:ext cx="821333" cy="716973"/>
          </a:xfrm>
          <a:prstGeom prst="rect">
            <a:avLst/>
          </a:prstGeom>
          <a:noFill/>
          <a:ln w="9525">
            <a:noFill/>
            <a:miter lim="800000"/>
            <a:headEnd/>
            <a:tailEnd/>
          </a:ln>
        </p:spPr>
      </p:pic>
    </p:spTree>
    <p:extLst>
      <p:ext uri="{BB962C8B-B14F-4D97-AF65-F5344CB8AC3E}">
        <p14:creationId xmlns:p14="http://schemas.microsoft.com/office/powerpoint/2010/main" val="199429634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CF3004-4743-4453-AB99-A3282BFC5D4A}" type="datetime1">
              <a:rPr lang="en-US" smtClean="0"/>
              <a:t>10/1/2023</a:t>
            </a:fld>
            <a:endParaRPr lang="en-US"/>
          </a:p>
        </p:txBody>
      </p:sp>
      <p:sp>
        <p:nvSpPr>
          <p:cNvPr id="4" name="Footer Placeholder 3"/>
          <p:cNvSpPr>
            <a:spLocks noGrp="1"/>
          </p:cNvSpPr>
          <p:nvPr>
            <p:ph type="ftr" sz="quarter" idx="11"/>
          </p:nvPr>
        </p:nvSpPr>
        <p:spPr/>
        <p:txBody>
          <a:bodyPr/>
          <a:lstStyle/>
          <a:p>
            <a:r>
              <a:rPr lang="en-US" smtClean="0"/>
              <a:t>Center for NCD management</a:t>
            </a:r>
            <a:endParaRPr lang="en-US"/>
          </a:p>
        </p:txBody>
      </p:sp>
      <p:sp>
        <p:nvSpPr>
          <p:cNvPr id="5" name="Slide Number Placeholder 4"/>
          <p:cNvSpPr>
            <a:spLocks noGrp="1"/>
          </p:cNvSpPr>
          <p:nvPr>
            <p:ph type="sldNum" sz="quarter" idx="12"/>
          </p:nvPr>
        </p:nvSpPr>
        <p:spPr/>
        <p:txBody>
          <a:bodyPr/>
          <a:lstStyle/>
          <a:p>
            <a:fld id="{9F84ACF9-8A38-4FBB-AD05-D81C3F2B0863}" type="slidenum">
              <a:rPr lang="en-US" smtClean="0"/>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75492" y="0"/>
            <a:ext cx="1216508" cy="746012"/>
          </a:xfrm>
          <a:prstGeom prst="rect">
            <a:avLst/>
          </a:prstGeom>
        </p:spPr>
      </p:pic>
      <p:pic>
        <p:nvPicPr>
          <p:cNvPr id="7" name="Picture 24" descr="logo final moavenat copy.tif"/>
          <p:cNvPicPr>
            <a:picLocks noChangeAspect="1"/>
          </p:cNvPicPr>
          <p:nvPr userDrawn="1"/>
        </p:nvPicPr>
        <p:blipFill>
          <a:blip r:embed="rId3" cstate="print">
            <a:clrChange>
              <a:clrFrom>
                <a:srgbClr val="FDFDFD"/>
              </a:clrFrom>
              <a:clrTo>
                <a:srgbClr val="FDFDFD">
                  <a:alpha val="0"/>
                </a:srgbClr>
              </a:clrTo>
            </a:clrChange>
          </a:blip>
          <a:srcRect t="14444" b="24445"/>
          <a:stretch>
            <a:fillRect/>
          </a:stretch>
        </p:blipFill>
        <p:spPr bwMode="auto">
          <a:xfrm>
            <a:off x="0" y="0"/>
            <a:ext cx="821333" cy="716973"/>
          </a:xfrm>
          <a:prstGeom prst="rect">
            <a:avLst/>
          </a:prstGeom>
          <a:noFill/>
          <a:ln w="9525">
            <a:noFill/>
            <a:miter lim="800000"/>
            <a:headEnd/>
            <a:tailEnd/>
          </a:ln>
        </p:spPr>
      </p:pic>
    </p:spTree>
    <p:extLst>
      <p:ext uri="{BB962C8B-B14F-4D97-AF65-F5344CB8AC3E}">
        <p14:creationId xmlns:p14="http://schemas.microsoft.com/office/powerpoint/2010/main" val="332503345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F6D9E6D-50E9-47E7-9DDD-AA85CDEBECD4}" type="datetime1">
              <a:rPr lang="en-US" smtClean="0"/>
              <a:t>10/1/2023</a:t>
            </a:fld>
            <a:endParaRPr lang="en-US"/>
          </a:p>
        </p:txBody>
      </p:sp>
      <p:sp>
        <p:nvSpPr>
          <p:cNvPr id="5" name="Footer Placeholder 4"/>
          <p:cNvSpPr>
            <a:spLocks noGrp="1"/>
          </p:cNvSpPr>
          <p:nvPr>
            <p:ph type="ftr" sz="quarter" idx="11"/>
          </p:nvPr>
        </p:nvSpPr>
        <p:spPr/>
        <p:txBody>
          <a:bodyPr/>
          <a:lstStyle/>
          <a:p>
            <a:r>
              <a:rPr lang="en-US" smtClean="0"/>
              <a:t>Center for NCD management</a:t>
            </a:r>
            <a:endParaRPr lang="en-US"/>
          </a:p>
        </p:txBody>
      </p:sp>
      <p:sp>
        <p:nvSpPr>
          <p:cNvPr id="6" name="Slide Number Placeholder 5"/>
          <p:cNvSpPr>
            <a:spLocks noGrp="1"/>
          </p:cNvSpPr>
          <p:nvPr>
            <p:ph type="sldNum" sz="quarter" idx="12"/>
          </p:nvPr>
        </p:nvSpPr>
        <p:spPr/>
        <p:txBody>
          <a:bodyPr/>
          <a:lstStyle/>
          <a:p>
            <a:fld id="{9F84ACF9-8A38-4FBB-AD05-D81C3F2B0863}"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75492" y="0"/>
            <a:ext cx="1216508" cy="746012"/>
          </a:xfrm>
          <a:prstGeom prst="rect">
            <a:avLst/>
          </a:prstGeom>
        </p:spPr>
      </p:pic>
      <p:pic>
        <p:nvPicPr>
          <p:cNvPr id="8" name="Picture 24" descr="logo final moavenat copy.tif"/>
          <p:cNvPicPr>
            <a:picLocks noChangeAspect="1"/>
          </p:cNvPicPr>
          <p:nvPr userDrawn="1"/>
        </p:nvPicPr>
        <p:blipFill>
          <a:blip r:embed="rId3" cstate="print">
            <a:clrChange>
              <a:clrFrom>
                <a:srgbClr val="FDFDFD"/>
              </a:clrFrom>
              <a:clrTo>
                <a:srgbClr val="FDFDFD">
                  <a:alpha val="0"/>
                </a:srgbClr>
              </a:clrTo>
            </a:clrChange>
          </a:blip>
          <a:srcRect t="14444" b="24445"/>
          <a:stretch>
            <a:fillRect/>
          </a:stretch>
        </p:blipFill>
        <p:spPr bwMode="auto">
          <a:xfrm>
            <a:off x="0" y="0"/>
            <a:ext cx="821333" cy="716973"/>
          </a:xfrm>
          <a:prstGeom prst="rect">
            <a:avLst/>
          </a:prstGeom>
          <a:noFill/>
          <a:ln w="9525">
            <a:noFill/>
            <a:miter lim="800000"/>
            <a:headEnd/>
            <a:tailEnd/>
          </a:ln>
        </p:spPr>
      </p:pic>
    </p:spTree>
    <p:extLst>
      <p:ext uri="{BB962C8B-B14F-4D97-AF65-F5344CB8AC3E}">
        <p14:creationId xmlns:p14="http://schemas.microsoft.com/office/powerpoint/2010/main" val="490814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27793C-527F-4A2A-A7DB-CD746F1AE232}" type="datetime1">
              <a:rPr lang="en-US" smtClean="0"/>
              <a:t>10/1/2023</a:t>
            </a:fld>
            <a:endParaRPr lang="en-US"/>
          </a:p>
        </p:txBody>
      </p:sp>
      <p:sp>
        <p:nvSpPr>
          <p:cNvPr id="6" name="Footer Placeholder 5"/>
          <p:cNvSpPr>
            <a:spLocks noGrp="1"/>
          </p:cNvSpPr>
          <p:nvPr>
            <p:ph type="ftr" sz="quarter" idx="11"/>
          </p:nvPr>
        </p:nvSpPr>
        <p:spPr/>
        <p:txBody>
          <a:bodyPr/>
          <a:lstStyle/>
          <a:p>
            <a:r>
              <a:rPr lang="en-US" smtClean="0"/>
              <a:t>Center for NCD management</a:t>
            </a:r>
            <a:endParaRPr lang="en-US"/>
          </a:p>
        </p:txBody>
      </p:sp>
      <p:sp>
        <p:nvSpPr>
          <p:cNvPr id="7" name="Slide Number Placeholder 6"/>
          <p:cNvSpPr>
            <a:spLocks noGrp="1"/>
          </p:cNvSpPr>
          <p:nvPr>
            <p:ph type="sldNum" sz="quarter" idx="12"/>
          </p:nvPr>
        </p:nvSpPr>
        <p:spPr/>
        <p:txBody>
          <a:bodyPr/>
          <a:lstStyle/>
          <a:p>
            <a:fld id="{9F84ACF9-8A38-4FBB-AD05-D81C3F2B0863}"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75492" y="0"/>
            <a:ext cx="1216508" cy="746012"/>
          </a:xfrm>
          <a:prstGeom prst="rect">
            <a:avLst/>
          </a:prstGeom>
        </p:spPr>
      </p:pic>
      <p:pic>
        <p:nvPicPr>
          <p:cNvPr id="9" name="Picture 24" descr="logo final moavenat copy.tif"/>
          <p:cNvPicPr>
            <a:picLocks noChangeAspect="1"/>
          </p:cNvPicPr>
          <p:nvPr userDrawn="1"/>
        </p:nvPicPr>
        <p:blipFill>
          <a:blip r:embed="rId3" cstate="print">
            <a:clrChange>
              <a:clrFrom>
                <a:srgbClr val="FDFDFD"/>
              </a:clrFrom>
              <a:clrTo>
                <a:srgbClr val="FDFDFD">
                  <a:alpha val="0"/>
                </a:srgbClr>
              </a:clrTo>
            </a:clrChange>
          </a:blip>
          <a:srcRect t="14444" b="24445"/>
          <a:stretch>
            <a:fillRect/>
          </a:stretch>
        </p:blipFill>
        <p:spPr bwMode="auto">
          <a:xfrm>
            <a:off x="0" y="0"/>
            <a:ext cx="821333" cy="716973"/>
          </a:xfrm>
          <a:prstGeom prst="rect">
            <a:avLst/>
          </a:prstGeom>
          <a:noFill/>
          <a:ln w="9525">
            <a:noFill/>
            <a:miter lim="800000"/>
            <a:headEnd/>
            <a:tailEnd/>
          </a:ln>
        </p:spPr>
      </p:pic>
    </p:spTree>
    <p:extLst>
      <p:ext uri="{BB962C8B-B14F-4D97-AF65-F5344CB8AC3E}">
        <p14:creationId xmlns:p14="http://schemas.microsoft.com/office/powerpoint/2010/main" val="414104212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A7A287-A581-4E23-9781-21C75341B673}" type="datetime1">
              <a:rPr lang="en-US" smtClean="0"/>
              <a:t>10/1/2023</a:t>
            </a:fld>
            <a:endParaRPr lang="en-US"/>
          </a:p>
        </p:txBody>
      </p:sp>
      <p:sp>
        <p:nvSpPr>
          <p:cNvPr id="8" name="Footer Placeholder 7"/>
          <p:cNvSpPr>
            <a:spLocks noGrp="1"/>
          </p:cNvSpPr>
          <p:nvPr>
            <p:ph type="ftr" sz="quarter" idx="11"/>
          </p:nvPr>
        </p:nvSpPr>
        <p:spPr/>
        <p:txBody>
          <a:bodyPr/>
          <a:lstStyle/>
          <a:p>
            <a:r>
              <a:rPr lang="en-US" smtClean="0"/>
              <a:t>Center for NCD management</a:t>
            </a:r>
            <a:endParaRPr lang="en-US"/>
          </a:p>
        </p:txBody>
      </p:sp>
      <p:sp>
        <p:nvSpPr>
          <p:cNvPr id="9" name="Slide Number Placeholder 8"/>
          <p:cNvSpPr>
            <a:spLocks noGrp="1"/>
          </p:cNvSpPr>
          <p:nvPr>
            <p:ph type="sldNum" sz="quarter" idx="12"/>
          </p:nvPr>
        </p:nvSpPr>
        <p:spPr/>
        <p:txBody>
          <a:bodyPr/>
          <a:lstStyle/>
          <a:p>
            <a:fld id="{9F84ACF9-8A38-4FBB-AD05-D81C3F2B0863}"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75492" y="0"/>
            <a:ext cx="1216508" cy="746012"/>
          </a:xfrm>
          <a:prstGeom prst="rect">
            <a:avLst/>
          </a:prstGeom>
        </p:spPr>
      </p:pic>
      <p:pic>
        <p:nvPicPr>
          <p:cNvPr id="11" name="Picture 24" descr="logo final moavenat copy.tif"/>
          <p:cNvPicPr>
            <a:picLocks noChangeAspect="1"/>
          </p:cNvPicPr>
          <p:nvPr userDrawn="1"/>
        </p:nvPicPr>
        <p:blipFill>
          <a:blip r:embed="rId3" cstate="print">
            <a:clrChange>
              <a:clrFrom>
                <a:srgbClr val="FDFDFD"/>
              </a:clrFrom>
              <a:clrTo>
                <a:srgbClr val="FDFDFD">
                  <a:alpha val="0"/>
                </a:srgbClr>
              </a:clrTo>
            </a:clrChange>
          </a:blip>
          <a:srcRect t="14444" b="24445"/>
          <a:stretch>
            <a:fillRect/>
          </a:stretch>
        </p:blipFill>
        <p:spPr bwMode="auto">
          <a:xfrm>
            <a:off x="0" y="0"/>
            <a:ext cx="821333" cy="716973"/>
          </a:xfrm>
          <a:prstGeom prst="rect">
            <a:avLst/>
          </a:prstGeom>
          <a:noFill/>
          <a:ln w="9525">
            <a:noFill/>
            <a:miter lim="800000"/>
            <a:headEnd/>
            <a:tailEnd/>
          </a:ln>
        </p:spPr>
      </p:pic>
    </p:spTree>
    <p:extLst>
      <p:ext uri="{BB962C8B-B14F-4D97-AF65-F5344CB8AC3E}">
        <p14:creationId xmlns:p14="http://schemas.microsoft.com/office/powerpoint/2010/main" val="180409697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578FEB8-15F3-4689-95E4-B1BDFD265467}" type="datetime1">
              <a:rPr lang="en-US" smtClean="0"/>
              <a:t>10/1/2023</a:t>
            </a:fld>
            <a:endParaRPr lang="en-US"/>
          </a:p>
        </p:txBody>
      </p:sp>
      <p:sp>
        <p:nvSpPr>
          <p:cNvPr id="4" name="Footer Placeholder 3"/>
          <p:cNvSpPr>
            <a:spLocks noGrp="1"/>
          </p:cNvSpPr>
          <p:nvPr>
            <p:ph type="ftr" sz="quarter" idx="11"/>
          </p:nvPr>
        </p:nvSpPr>
        <p:spPr/>
        <p:txBody>
          <a:bodyPr/>
          <a:lstStyle/>
          <a:p>
            <a:r>
              <a:rPr lang="en-US" smtClean="0"/>
              <a:t>Center for NCD management</a:t>
            </a:r>
            <a:endParaRPr lang="en-US"/>
          </a:p>
        </p:txBody>
      </p:sp>
      <p:sp>
        <p:nvSpPr>
          <p:cNvPr id="5" name="Slide Number Placeholder 4"/>
          <p:cNvSpPr>
            <a:spLocks noGrp="1"/>
          </p:cNvSpPr>
          <p:nvPr>
            <p:ph type="sldNum" sz="quarter" idx="12"/>
          </p:nvPr>
        </p:nvSpPr>
        <p:spPr/>
        <p:txBody>
          <a:bodyPr/>
          <a:lstStyle/>
          <a:p>
            <a:fld id="{9F84ACF9-8A38-4FBB-AD05-D81C3F2B0863}" type="slidenum">
              <a:rPr lang="en-US" smtClean="0"/>
              <a:t>‹#›</a:t>
            </a:fld>
            <a:endParaRPr lang="en-US"/>
          </a:p>
        </p:txBody>
      </p:sp>
    </p:spTree>
    <p:extLst>
      <p:ext uri="{BB962C8B-B14F-4D97-AF65-F5344CB8AC3E}">
        <p14:creationId xmlns:p14="http://schemas.microsoft.com/office/powerpoint/2010/main" val="1892596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8000">
              <a:schemeClr val="accent1">
                <a:lumMod val="5000"/>
                <a:lumOff val="95000"/>
              </a:schemeClr>
            </a:gs>
            <a:gs pos="89000">
              <a:schemeClr val="accent1">
                <a:lumMod val="45000"/>
                <a:lumOff val="55000"/>
              </a:schemeClr>
            </a:gs>
            <a:gs pos="10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4D11BA-604E-44B8-8D0A-6B8C20A82728}" type="datetime1">
              <a:rPr lang="en-US" smtClean="0"/>
              <a:t>10/1/2023</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Center for NCD management</a:t>
            </a:r>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84ACF9-8A38-4FBB-AD05-D81C3F2B0863}" type="slidenum">
              <a:rPr lang="en-US" smtClean="0"/>
              <a:t>‹#›</a:t>
            </a:fld>
            <a:endParaRPr lang="en-US"/>
          </a:p>
        </p:txBody>
      </p:sp>
    </p:spTree>
    <p:extLst>
      <p:ext uri="{BB962C8B-B14F-4D97-AF65-F5344CB8AC3E}">
        <p14:creationId xmlns:p14="http://schemas.microsoft.com/office/powerpoint/2010/main" val="38355753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4" r:id="rId3"/>
    <p:sldLayoutId id="2147483675" r:id="rId4"/>
    <p:sldLayoutId id="2147483676"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8000">
              <a:schemeClr val="accent1">
                <a:lumMod val="5000"/>
                <a:lumOff val="95000"/>
              </a:schemeClr>
            </a:gs>
            <a:gs pos="89000">
              <a:schemeClr val="accent1">
                <a:lumMod val="45000"/>
                <a:lumOff val="55000"/>
              </a:schemeClr>
            </a:gs>
            <a:gs pos="10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29171E-168B-4799-B100-927119076432}" type="datetime1">
              <a:rPr lang="en-US" smtClean="0"/>
              <a:t>10/1/2023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Center for NCD management</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546584-62FD-406A-B157-28B0F0E01FA2}" type="slidenum">
              <a:rPr lang="en-US" smtClean="0"/>
              <a:t>‹#›</a:t>
            </a:fld>
            <a:endParaRPr lang="en-US"/>
          </a:p>
        </p:txBody>
      </p:sp>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975492" y="0"/>
            <a:ext cx="1216508" cy="746012"/>
          </a:xfrm>
          <a:prstGeom prst="rect">
            <a:avLst/>
          </a:prstGeom>
        </p:spPr>
      </p:pic>
      <p:pic>
        <p:nvPicPr>
          <p:cNvPr id="8" name="Picture 24" descr="logo final moavenat copy.tif"/>
          <p:cNvPicPr>
            <a:picLocks noChangeAspect="1"/>
          </p:cNvPicPr>
          <p:nvPr userDrawn="1"/>
        </p:nvPicPr>
        <p:blipFill>
          <a:blip r:embed="rId15" cstate="print">
            <a:clrChange>
              <a:clrFrom>
                <a:srgbClr val="FDFDFD"/>
              </a:clrFrom>
              <a:clrTo>
                <a:srgbClr val="FDFDFD">
                  <a:alpha val="0"/>
                </a:srgbClr>
              </a:clrTo>
            </a:clrChange>
          </a:blip>
          <a:srcRect t="14444" b="24445"/>
          <a:stretch>
            <a:fillRect/>
          </a:stretch>
        </p:blipFill>
        <p:spPr bwMode="auto">
          <a:xfrm>
            <a:off x="0" y="0"/>
            <a:ext cx="821333" cy="716973"/>
          </a:xfrm>
          <a:prstGeom prst="rect">
            <a:avLst/>
          </a:prstGeom>
          <a:noFill/>
          <a:ln w="9525">
            <a:noFill/>
            <a:miter lim="800000"/>
            <a:headEnd/>
            <a:tailEnd/>
          </a:ln>
        </p:spPr>
      </p:pic>
    </p:spTree>
    <p:extLst>
      <p:ext uri="{BB962C8B-B14F-4D97-AF65-F5344CB8AC3E}">
        <p14:creationId xmlns:p14="http://schemas.microsoft.com/office/powerpoint/2010/main" val="41437441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hyperlink" Target="http://upload.wikimedia.org/wikipedia/commons/3/33/Mercury_manometer.jpg" TargetMode="Externa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hyperlink" Target="http://www.allheart.com/dis.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gi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outerShdw blurRad="927100" dir="21540000" algn="ctr" rotWithShape="0">
              <a:srgbClr val="000000">
                <a:alpha val="0"/>
              </a:srgbClr>
            </a:outerShdw>
          </a:effectLst>
        </p:spPr>
      </p:pic>
      <p:sp>
        <p:nvSpPr>
          <p:cNvPr id="3" name="Title 2"/>
          <p:cNvSpPr>
            <a:spLocks noGrp="1"/>
          </p:cNvSpPr>
          <p:nvPr>
            <p:ph type="title"/>
          </p:nvPr>
        </p:nvSpPr>
        <p:spPr>
          <a:xfrm>
            <a:off x="980090" y="5030789"/>
            <a:ext cx="9913882" cy="1325563"/>
          </a:xfrm>
        </p:spPr>
        <p:txBody>
          <a:bodyPr>
            <a:normAutofit/>
          </a:bodyPr>
          <a:lstStyle/>
          <a:p>
            <a:pPr algn="ctr"/>
            <a:r>
              <a:rPr lang="fa-IR" sz="1800" dirty="0" smtClean="0">
                <a:ln w="0"/>
                <a:effectLst>
                  <a:outerShdw blurRad="38100" dist="19050" dir="2700000" algn="tl" rotWithShape="0">
                    <a:schemeClr val="dk1">
                      <a:alpha val="40000"/>
                    </a:schemeClr>
                  </a:outerShdw>
                </a:effectLst>
              </a:rPr>
              <a:t>باقری – کارشناس بیماری های غیرواگیرشایع</a:t>
            </a:r>
            <a:endParaRPr lang="fa-IR" sz="1800" dirty="0">
              <a:ln w="0"/>
              <a:effectLst>
                <a:outerShdw blurRad="38100" dist="19050" dir="2700000" algn="tl" rotWithShape="0">
                  <a:schemeClr val="dk1">
                    <a:alpha val="40000"/>
                  </a:schemeClr>
                </a:outerShdw>
              </a:effectLst>
            </a:endParaRPr>
          </a:p>
        </p:txBody>
      </p:sp>
      <p:sp>
        <p:nvSpPr>
          <p:cNvPr id="4" name="Slide Number Placeholder 3"/>
          <p:cNvSpPr>
            <a:spLocks noGrp="1"/>
          </p:cNvSpPr>
          <p:nvPr>
            <p:ph type="sldNum" sz="quarter" idx="12"/>
          </p:nvPr>
        </p:nvSpPr>
        <p:spPr/>
        <p:txBody>
          <a:bodyPr/>
          <a:lstStyle/>
          <a:p>
            <a:fld id="{9F84ACF9-8A38-4FBB-AD05-D81C3F2B0863}" type="slidenum">
              <a:rPr lang="en-US" smtClean="0"/>
              <a:t>1</a:t>
            </a:fld>
            <a:endParaRPr lang="en-US"/>
          </a:p>
        </p:txBody>
      </p:sp>
      <p:pic>
        <p:nvPicPr>
          <p:cNvPr id="4098" name="Picture 2" descr="Image result for â«Ø¨Ø³Ù Ø§ÙÙÙ Ø§ÙØ±Ø­ÙÙ Ø§ÙØ±Ø­ÙÙâ¬â"/>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6221" y="319816"/>
            <a:ext cx="5985530" cy="196356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17483" y="3008777"/>
            <a:ext cx="10909738" cy="1200329"/>
          </a:xfrm>
          <a:prstGeom prst="rect">
            <a:avLst/>
          </a:prstGeom>
          <a:effectLst>
            <a:glow rad="101600">
              <a:schemeClr val="accent4">
                <a:satMod val="175000"/>
                <a:alpha val="40000"/>
              </a:schemeClr>
            </a:glow>
          </a:effectLst>
          <a:scene3d>
            <a:camera prst="orthographicFront"/>
            <a:lightRig rig="threePt" dir="t"/>
          </a:scene3d>
          <a:sp3d>
            <a:bevelT w="165100" prst="coolSlant"/>
          </a:sp3d>
        </p:spPr>
        <p:style>
          <a:lnRef idx="0">
            <a:scrgbClr r="0" g="0" b="0"/>
          </a:lnRef>
          <a:fillRef idx="1003">
            <a:schemeClr val="dk1"/>
          </a:fillRef>
          <a:effectRef idx="0">
            <a:scrgbClr r="0" g="0" b="0"/>
          </a:effectRef>
          <a:fontRef idx="major"/>
        </p:style>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fa-IR" sz="7200" b="1" dirty="0">
                <a:ln/>
                <a:solidFill>
                  <a:schemeClr val="accent3"/>
                </a:solidFill>
                <a:cs typeface="B Titr" panose="00000700000000000000" pitchFamily="2" charset="-78"/>
              </a:rPr>
              <a:t>اندازه گيري فشارخون</a:t>
            </a:r>
            <a:endParaRPr lang="fa-IR" sz="7200" b="1" dirty="0">
              <a:ln/>
              <a:solidFill>
                <a:schemeClr val="accent3"/>
              </a:solidFill>
            </a:endParaRPr>
          </a:p>
        </p:txBody>
      </p:sp>
    </p:spTree>
    <p:extLst>
      <p:ext uri="{BB962C8B-B14F-4D97-AF65-F5344CB8AC3E}">
        <p14:creationId xmlns:p14="http://schemas.microsoft.com/office/powerpoint/2010/main" val="13203329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a:t>شرايطي كه در مورد استفاده از گوشي در هنگام اندازه گیری فشارخون بايد رعايت </a:t>
            </a:r>
            <a:r>
              <a:rPr lang="fa-IR" dirty="0" smtClean="0"/>
              <a:t>كرد</a:t>
            </a:r>
            <a:endParaRPr lang="en-US" dirty="0"/>
          </a:p>
        </p:txBody>
      </p:sp>
      <p:sp>
        <p:nvSpPr>
          <p:cNvPr id="3" name="Content Placeholder 2"/>
          <p:cNvSpPr>
            <a:spLocks noGrp="1"/>
          </p:cNvSpPr>
          <p:nvPr>
            <p:ph sz="quarter" idx="1"/>
          </p:nvPr>
        </p:nvSpPr>
        <p:spPr>
          <a:xfrm>
            <a:off x="228599" y="1477282"/>
            <a:ext cx="11778343" cy="4988832"/>
          </a:xfrm>
        </p:spPr>
        <p:txBody>
          <a:bodyPr>
            <a:normAutofit/>
          </a:bodyPr>
          <a:lstStyle/>
          <a:p>
            <a:pPr algn="r" rtl="1"/>
            <a:r>
              <a:rPr lang="fa-IR" dirty="0" smtClean="0"/>
              <a:t>1. اندازه گیری فشارخون در </a:t>
            </a:r>
            <a:r>
              <a:rPr lang="fa-IR" dirty="0"/>
              <a:t>يك محيط ساكت و </a:t>
            </a:r>
            <a:r>
              <a:rPr lang="fa-IR" dirty="0" smtClean="0"/>
              <a:t>آرام</a:t>
            </a:r>
          </a:p>
          <a:p>
            <a:pPr algn="r" rtl="1"/>
            <a:r>
              <a:rPr lang="fa-IR" dirty="0" smtClean="0"/>
              <a:t> 2. هر </a:t>
            </a:r>
            <a:r>
              <a:rPr lang="fa-IR" dirty="0"/>
              <a:t>دو قسمت </a:t>
            </a:r>
            <a:r>
              <a:rPr lang="fa-IR" dirty="0" smtClean="0"/>
              <a:t>گوشی </a:t>
            </a:r>
            <a:r>
              <a:rPr lang="fa-IR" dirty="0"/>
              <a:t>را در گوش قرار </a:t>
            </a:r>
            <a:r>
              <a:rPr lang="fa-IR" dirty="0" smtClean="0"/>
              <a:t>دهيد.</a:t>
            </a:r>
          </a:p>
          <a:p>
            <a:pPr algn="r" rtl="1"/>
            <a:r>
              <a:rPr lang="fa-IR" dirty="0" smtClean="0"/>
              <a:t>3. انتقال </a:t>
            </a:r>
            <a:r>
              <a:rPr lang="fa-IR" dirty="0"/>
              <a:t>صدا به گوشي را با زدن </a:t>
            </a:r>
            <a:r>
              <a:rPr lang="fa-IR" dirty="0">
                <a:solidFill>
                  <a:srgbClr val="FF0000"/>
                </a:solidFill>
              </a:rPr>
              <a:t>ضربه ملايم انگشت </a:t>
            </a:r>
            <a:r>
              <a:rPr lang="fa-IR" dirty="0"/>
              <a:t>بر روي ديافراگم يا بل امتحان كنيد .</a:t>
            </a:r>
            <a:endParaRPr lang="en-US" dirty="0"/>
          </a:p>
          <a:p>
            <a:pPr algn="r" rtl="1"/>
            <a:r>
              <a:rPr lang="fa-IR" dirty="0"/>
              <a:t>براي نگهداري بهتر گوشي دقت كنيد لوله ها پيچ نخورد. </a:t>
            </a:r>
            <a:endParaRPr lang="en-US" dirty="0"/>
          </a:p>
          <a:p>
            <a:pPr algn="r" rtl="1"/>
            <a:r>
              <a:rPr lang="fa-IR" dirty="0"/>
              <a:t>هنگامي كه صفحه گوشي بر روي بازوي فرد قرار دارد به صفحه ديافراگم يا بل فشار زياد وارد نكنيد. با فشار كمي توسط انگشت وسط و نشانه صفحه گوشي را روي پوست (محل شريان بازويي) نگهداريد. </a:t>
            </a:r>
            <a:endParaRPr lang="en-US" dirty="0"/>
          </a:p>
          <a:p>
            <a:pPr algn="r" rtl="1"/>
            <a:r>
              <a:rPr lang="ar-SA" dirty="0"/>
              <a:t>براي استفاده از قسمت بل گوشی  با چرخاندن قسمت فلزی گوشی ارتباط قسمت دیافراگم با گوش قطع شده و سمع صدا با قسمت بل گوشی ممکن می شود. قسمت بل را بدون اعمال فشار روی پوست ناحیه ضرباندار داخل بازو قرار دهید و توجه کنید که لبه های دایره ای قسمت بل با پوست در تماس باشد. اعمال فشار موجب کشیده شدن پوست ناحیه شده و خود تبدیل به دیافراگم می شود که برای سمع صداهای ضعیف مناسب نیست</a:t>
            </a:r>
            <a:endParaRPr lang="en-US" dirty="0"/>
          </a:p>
          <a:p>
            <a:pPr algn="r" rtl="1"/>
            <a:endParaRPr lang="en-US" dirty="0"/>
          </a:p>
        </p:txBody>
      </p:sp>
    </p:spTree>
    <p:extLst>
      <p:ext uri="{BB962C8B-B14F-4D97-AF65-F5344CB8AC3E}">
        <p14:creationId xmlns:p14="http://schemas.microsoft.com/office/powerpoint/2010/main" val="42255999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a:t>انتخاب و بستن </a:t>
            </a:r>
            <a:r>
              <a:rPr lang="fa-IR" dirty="0" smtClean="0"/>
              <a:t>بازوبند</a:t>
            </a:r>
            <a:endParaRPr lang="en-US" dirty="0"/>
          </a:p>
        </p:txBody>
      </p:sp>
      <p:sp>
        <p:nvSpPr>
          <p:cNvPr id="3" name="Content Placeholder 2"/>
          <p:cNvSpPr>
            <a:spLocks noGrp="1"/>
          </p:cNvSpPr>
          <p:nvPr>
            <p:ph sz="quarter" idx="1"/>
          </p:nvPr>
        </p:nvSpPr>
        <p:spPr>
          <a:xfrm>
            <a:off x="869731" y="1210770"/>
            <a:ext cx="10515600" cy="5163004"/>
          </a:xfrm>
        </p:spPr>
        <p:txBody>
          <a:bodyPr>
            <a:normAutofit lnSpcReduction="10000"/>
          </a:bodyPr>
          <a:lstStyle/>
          <a:p>
            <a:pPr algn="r"/>
            <a:r>
              <a:rPr lang="fa-IR" dirty="0" smtClean="0">
                <a:solidFill>
                  <a:srgbClr val="0070C0"/>
                </a:solidFill>
              </a:rPr>
              <a:t>انتخاب بازوبند</a:t>
            </a:r>
            <a:endParaRPr lang="fa-IR" sz="2600" b="1" dirty="0" smtClean="0">
              <a:solidFill>
                <a:srgbClr val="0070C0"/>
              </a:solidFill>
            </a:endParaRPr>
          </a:p>
          <a:p>
            <a:pPr lvl="1" algn="r" rtl="1"/>
            <a:r>
              <a:rPr lang="en-US" sz="2600" b="1" dirty="0" smtClean="0"/>
              <a:t> </a:t>
            </a:r>
            <a:r>
              <a:rPr lang="fa-IR" sz="2600" b="1" dirty="0" smtClean="0"/>
              <a:t>يك </a:t>
            </a:r>
            <a:r>
              <a:rPr lang="fa-IR" sz="2600" b="1" dirty="0"/>
              <a:t>خطاي مهم در اندازه گيري فشارخون استفاده از بازوبند نامتناسب است. </a:t>
            </a:r>
            <a:endParaRPr lang="fa-IR" sz="2600" b="1" dirty="0" smtClean="0"/>
          </a:p>
          <a:p>
            <a:pPr lvl="1" algn="r" rtl="1"/>
            <a:r>
              <a:rPr lang="en-US" sz="2600" b="1" dirty="0" smtClean="0"/>
              <a:t> </a:t>
            </a:r>
            <a:endParaRPr lang="fa-IR" sz="2600" b="1" dirty="0" smtClean="0"/>
          </a:p>
          <a:p>
            <a:pPr lvl="1" algn="r" rtl="1"/>
            <a:r>
              <a:rPr lang="fa-IR" sz="2600" b="1" dirty="0" smtClean="0"/>
              <a:t>كيسه </a:t>
            </a:r>
            <a:r>
              <a:rPr lang="fa-IR" sz="2600" b="1" dirty="0"/>
              <a:t>هواي لاستيكي بازوبند بايد ابعاد صحیح داشته باشد و طول آن 80 درصد دور بازو را </a:t>
            </a:r>
            <a:r>
              <a:rPr lang="fa-IR" sz="2600" b="1" dirty="0" smtClean="0"/>
              <a:t>بپوشاند</a:t>
            </a:r>
            <a:r>
              <a:rPr lang="fa-IR" sz="2600" b="1" dirty="0"/>
              <a:t>، عرض آن حدود40 درصد دور بازو  باشد. </a:t>
            </a:r>
            <a:endParaRPr lang="fa-IR" sz="2600" b="1" dirty="0" smtClean="0"/>
          </a:p>
          <a:p>
            <a:pPr lvl="1" algn="r" rtl="1"/>
            <a:r>
              <a:rPr lang="fa-IR" sz="2600" b="1" dirty="0" smtClean="0">
                <a:solidFill>
                  <a:srgbClr val="FF0000"/>
                </a:solidFill>
              </a:rPr>
              <a:t>اگر </a:t>
            </a:r>
            <a:r>
              <a:rPr lang="fa-IR" sz="2600" b="1" dirty="0">
                <a:solidFill>
                  <a:srgbClr val="FF0000"/>
                </a:solidFill>
              </a:rPr>
              <a:t>بازوي فرد خيلي چاق باشد بايد از بازوبند پهن تر استفاده شود. </a:t>
            </a:r>
            <a:endParaRPr lang="fa-IR" sz="2600" b="1" dirty="0" smtClean="0">
              <a:solidFill>
                <a:srgbClr val="00B0F0"/>
              </a:solidFill>
            </a:endParaRPr>
          </a:p>
          <a:p>
            <a:pPr algn="r" rtl="1"/>
            <a:endParaRPr lang="fa-IR" sz="2600" b="1" dirty="0">
              <a:solidFill>
                <a:srgbClr val="00B0F0"/>
              </a:solidFill>
            </a:endParaRPr>
          </a:p>
          <a:p>
            <a:pPr algn="r" rtl="1"/>
            <a:r>
              <a:rPr lang="fa-IR" sz="2600" b="1" dirty="0" smtClean="0">
                <a:solidFill>
                  <a:srgbClr val="0070C0"/>
                </a:solidFill>
              </a:rPr>
              <a:t>محل </a:t>
            </a:r>
            <a:r>
              <a:rPr lang="fa-IR" sz="2600" b="1" dirty="0">
                <a:solidFill>
                  <a:srgbClr val="0070C0"/>
                </a:solidFill>
              </a:rPr>
              <a:t>قرار گرفتن  بازوبند</a:t>
            </a:r>
            <a:endParaRPr lang="en-US" sz="2600" b="1" dirty="0">
              <a:solidFill>
                <a:srgbClr val="0070C0"/>
              </a:solidFill>
            </a:endParaRPr>
          </a:p>
          <a:p>
            <a:pPr lvl="1" algn="r" rtl="1"/>
            <a:r>
              <a:rPr lang="fa-IR" sz="2600" b="1" dirty="0"/>
              <a:t>  اگر از قبل هوايي درون بازوبند باشد ،با باز كردن پيچ تنظيم هواي پمپ </a:t>
            </a:r>
            <a:r>
              <a:rPr lang="fa-IR" sz="2600" b="1" dirty="0" smtClean="0"/>
              <a:t>دستگاه، هوا </a:t>
            </a:r>
            <a:r>
              <a:rPr lang="fa-IR" sz="2600" b="1" dirty="0"/>
              <a:t>را خالي كنيد. لبه پایینی بازوبند باید </a:t>
            </a:r>
            <a:r>
              <a:rPr lang="fa-IR" sz="2600" b="1" dirty="0">
                <a:solidFill>
                  <a:srgbClr val="FF0000"/>
                </a:solidFill>
              </a:rPr>
              <a:t>3-2 سانتیمتر بالاتر از نقطه ضربان شریان بازوئی(گودي يا چين آرنج) </a:t>
            </a:r>
            <a:r>
              <a:rPr lang="fa-IR" sz="2600" b="1" dirty="0"/>
              <a:t>باشد. </a:t>
            </a:r>
            <a:endParaRPr lang="fa-IR" sz="2600" b="1" dirty="0" smtClean="0"/>
          </a:p>
          <a:p>
            <a:pPr lvl="1" algn="r" rtl="1"/>
            <a:r>
              <a:rPr lang="fa-IR" sz="2600" b="1" dirty="0" smtClean="0"/>
              <a:t>بازوبند </a:t>
            </a:r>
            <a:r>
              <a:rPr lang="fa-IR" sz="2600" b="1" dirty="0"/>
              <a:t>را باید روی بازوی لخت فرد طوري بپيچيد كه فضای کافی برای این که بتوانید </a:t>
            </a:r>
            <a:r>
              <a:rPr lang="fa-IR" sz="2600" b="1" dirty="0">
                <a:solidFill>
                  <a:srgbClr val="FF0000"/>
                </a:solidFill>
              </a:rPr>
              <a:t>یک انگشت زیر بازوبند </a:t>
            </a:r>
            <a:r>
              <a:rPr lang="fa-IR" sz="2600" b="1" dirty="0"/>
              <a:t>قرار دهید، داشته باشد. </a:t>
            </a:r>
            <a:endParaRPr lang="en-US" sz="2600" b="1" dirty="0"/>
          </a:p>
          <a:p>
            <a:pPr algn="r" rtl="1"/>
            <a:endParaRPr lang="en-US" sz="2600" b="1" dirty="0"/>
          </a:p>
        </p:txBody>
      </p:sp>
      <p:pic>
        <p:nvPicPr>
          <p:cNvPr id="4" name="Picture 3"/>
          <p:cNvPicPr/>
          <p:nvPr/>
        </p:nvPicPr>
        <p:blipFill>
          <a:blip r:embed="rId3" cstate="print"/>
          <a:srcRect/>
          <a:stretch>
            <a:fillRect/>
          </a:stretch>
        </p:blipFill>
        <p:spPr bwMode="auto">
          <a:xfrm flipV="1">
            <a:off x="490223" y="3013841"/>
            <a:ext cx="2730822" cy="979714"/>
          </a:xfrm>
          <a:prstGeom prst="rect">
            <a:avLst/>
          </a:prstGeom>
          <a:noFill/>
          <a:ln w="9525">
            <a:noFill/>
            <a:miter lim="800000"/>
            <a:headEnd/>
            <a:tailEnd/>
          </a:ln>
        </p:spPr>
      </p:pic>
    </p:spTree>
    <p:extLst>
      <p:ext uri="{BB962C8B-B14F-4D97-AF65-F5344CB8AC3E}">
        <p14:creationId xmlns:p14="http://schemas.microsoft.com/office/powerpoint/2010/main" val="283729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lvl="0" algn="r" rtl="1">
              <a:lnSpc>
                <a:spcPct val="150000"/>
              </a:lnSpc>
            </a:pPr>
            <a:r>
              <a:rPr lang="fa-IR" sz="4000" b="1" dirty="0">
                <a:solidFill>
                  <a:prstClr val="black"/>
                </a:solidFill>
                <a:cs typeface="B Nazanin" panose="00000400000000000000" pitchFamily="2" charset="-78"/>
              </a:rPr>
              <a:t>در هر فرد فشارخون را در دو سطح </a:t>
            </a:r>
            <a:r>
              <a:rPr lang="fa-IR" sz="4000" b="1" dirty="0">
                <a:solidFill>
                  <a:srgbClr val="FF0000"/>
                </a:solidFill>
                <a:cs typeface="B Nazanin" panose="00000400000000000000" pitchFamily="2" charset="-78"/>
              </a:rPr>
              <a:t>سيستول و دياستول </a:t>
            </a:r>
            <a:r>
              <a:rPr lang="fa-IR" sz="4000" b="1" dirty="0">
                <a:solidFill>
                  <a:prstClr val="black"/>
                </a:solidFill>
                <a:cs typeface="B Nazanin" panose="00000400000000000000" pitchFamily="2" charset="-78"/>
              </a:rPr>
              <a:t>اندازه مي گيرند. اعداد اين دو سطح به صورت كسر مانند 138/88 و بر حسب ميلي متر جيوه نشان داده مي شود</a:t>
            </a:r>
            <a:endParaRPr lang="fa-IR" sz="4000" dirty="0"/>
          </a:p>
          <a:p>
            <a:pPr algn="r" rtl="1">
              <a:lnSpc>
                <a:spcPct val="150000"/>
              </a:lnSpc>
            </a:pPr>
            <a:endParaRPr lang="fa-IR" sz="4000" dirty="0"/>
          </a:p>
        </p:txBody>
      </p:sp>
      <p:sp>
        <p:nvSpPr>
          <p:cNvPr id="4" name="Footer Placeholder 3"/>
          <p:cNvSpPr>
            <a:spLocks noGrp="1"/>
          </p:cNvSpPr>
          <p:nvPr>
            <p:ph type="ftr" sz="quarter" idx="11"/>
          </p:nvPr>
        </p:nvSpPr>
        <p:spPr/>
        <p:txBody>
          <a:bodyPr/>
          <a:lstStyle/>
          <a:p>
            <a:r>
              <a:rPr lang="en-US" smtClean="0"/>
              <a:t>Center for NCD management</a:t>
            </a:r>
            <a:endParaRPr lang="en-US" dirty="0"/>
          </a:p>
        </p:txBody>
      </p:sp>
    </p:spTree>
    <p:extLst>
      <p:ext uri="{BB962C8B-B14F-4D97-AF65-F5344CB8AC3E}">
        <p14:creationId xmlns:p14="http://schemas.microsoft.com/office/powerpoint/2010/main" val="2393230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819807" y="1053975"/>
            <a:ext cx="10535128" cy="5236466"/>
          </a:xfrm>
        </p:spPr>
        <p:txBody>
          <a:bodyPr>
            <a:normAutofit/>
          </a:bodyPr>
          <a:lstStyle/>
          <a:p>
            <a:pPr algn="just" rtl="1"/>
            <a:r>
              <a:rPr lang="fa-IR" sz="2600" dirty="0" smtClean="0"/>
              <a:t>قبل </a:t>
            </a:r>
            <a:r>
              <a:rPr lang="fa-IR" sz="2600" dirty="0"/>
              <a:t>از اندازه گيري فشارخون پيچ مخزن جیوه بايد باز شود تا اجازه دهد جيوه به درون لوله راه يابد. در صورتي كه پيچ مخزن جيوه باز باشد، در زماني كه هيچ فشاري وجود ندارد </a:t>
            </a:r>
            <a:r>
              <a:rPr lang="fa-IR" sz="2600" dirty="0" smtClean="0"/>
              <a:t>سطح </a:t>
            </a:r>
            <a:r>
              <a:rPr lang="fa-IR" sz="2600" dirty="0"/>
              <a:t>جيوه در لوله بايد بر روي صفر باشد. </a:t>
            </a:r>
            <a:endParaRPr lang="fa-IR" sz="2600" dirty="0" smtClean="0"/>
          </a:p>
          <a:p>
            <a:pPr algn="just" rtl="1"/>
            <a:r>
              <a:rPr lang="fa-IR" sz="2600" dirty="0" smtClean="0"/>
              <a:t>پس </a:t>
            </a:r>
            <a:r>
              <a:rPr lang="fa-IR" sz="2600" dirty="0"/>
              <a:t>از خاتمه اندازه گيري فشارخون باید دستگاه را کج کنیم تا جيوه درون لوله به سمت مخزن هدايت شود و سپس پيچ مخزن را ببندیم تا در زماني كه از دستگاه استفاده نمي شود جيوه در لوله باقي نماند يا حركت نكند. </a:t>
            </a:r>
            <a:endParaRPr lang="fa-IR" sz="2600" dirty="0" smtClean="0"/>
          </a:p>
          <a:p>
            <a:pPr algn="just" rtl="1"/>
            <a:r>
              <a:rPr lang="fa-IR" sz="2600" dirty="0" smtClean="0"/>
              <a:t>در </a:t>
            </a:r>
            <a:r>
              <a:rPr lang="fa-IR" sz="2600" dirty="0"/>
              <a:t>اين نوع دستگاه، براي اندازه گيري فشارخون به گوشي پزشکی نیاز است. </a:t>
            </a:r>
            <a:endParaRPr lang="fa-IR" sz="2600" dirty="0" smtClean="0"/>
          </a:p>
          <a:p>
            <a:pPr algn="just" rtl="1"/>
            <a:r>
              <a:rPr lang="fa-IR" sz="2600" dirty="0" smtClean="0"/>
              <a:t>برای </a:t>
            </a:r>
            <a:r>
              <a:rPr lang="fa-IR" sz="2600" dirty="0"/>
              <a:t>افزایش دقت اندازه گیری فشارخون با این نوع دستگاه </a:t>
            </a:r>
            <a:r>
              <a:rPr lang="fa-IR" sz="2600" dirty="0">
                <a:solidFill>
                  <a:srgbClr val="FF0000"/>
                </a:solidFill>
              </a:rPr>
              <a:t>نباید</a:t>
            </a:r>
            <a:r>
              <a:rPr lang="fa-IR" sz="2600" dirty="0"/>
              <a:t> مانومتر بیشتر از 100-90 سانتی متر از فردی که فشارخون را اندازه می گیرد فاصله داشته باشد تا خواندن اعداد روی آن به راحتی امکان پذیر شود. در ضمن، </a:t>
            </a:r>
            <a:r>
              <a:rPr lang="fa-IR" sz="2600" dirty="0">
                <a:solidFill>
                  <a:srgbClr val="FF0000"/>
                </a:solidFill>
              </a:rPr>
              <a:t>ستون جیوه باید عمودی </a:t>
            </a:r>
            <a:r>
              <a:rPr lang="fa-IR" sz="2600" dirty="0"/>
              <a:t>و</a:t>
            </a:r>
            <a:r>
              <a:rPr lang="fa-IR" sz="2600" dirty="0">
                <a:solidFill>
                  <a:srgbClr val="FF0000"/>
                </a:solidFill>
              </a:rPr>
              <a:t> همسطح چشم </a:t>
            </a:r>
            <a:r>
              <a:rPr lang="fa-IR" sz="2600" dirty="0"/>
              <a:t>قرار گیرد. </a:t>
            </a:r>
            <a:r>
              <a:rPr lang="fa-IR" sz="2600" dirty="0" smtClean="0"/>
              <a:t>سطح </a:t>
            </a:r>
            <a:r>
              <a:rPr lang="fa-IR" sz="2600" dirty="0"/>
              <a:t>جيوه به صورت هلالي در لوله قرار </a:t>
            </a:r>
            <a:r>
              <a:rPr lang="fa-IR" sz="2600" dirty="0" err="1"/>
              <a:t>مي</a:t>
            </a:r>
            <a:r>
              <a:rPr lang="fa-IR" sz="2600" dirty="0"/>
              <a:t> </a:t>
            </a:r>
            <a:r>
              <a:rPr lang="fa-IR" sz="2600" dirty="0" err="1" smtClean="0"/>
              <a:t>گيرد</a:t>
            </a:r>
            <a:r>
              <a:rPr lang="fa-IR" sz="2600" dirty="0" smtClean="0"/>
              <a:t>. بنابراین برای جلوگیری از خطا، </a:t>
            </a:r>
            <a:r>
              <a:rPr lang="fa-IR" sz="2600" dirty="0"/>
              <a:t>براي خواندن عدد فشارخون بايد </a:t>
            </a:r>
            <a:r>
              <a:rPr lang="fa-IR" sz="2600" dirty="0">
                <a:solidFill>
                  <a:srgbClr val="FF0000"/>
                </a:solidFill>
              </a:rPr>
              <a:t>بالاترين نقطه هلال </a:t>
            </a:r>
            <a:r>
              <a:rPr lang="fa-IR" sz="2600" dirty="0"/>
              <a:t>جيوه در ستون يا لوله شيشه اي را در نظر گرفت. </a:t>
            </a:r>
            <a:endParaRPr lang="en-US" sz="2600" dirty="0"/>
          </a:p>
        </p:txBody>
      </p:sp>
      <p:sp>
        <p:nvSpPr>
          <p:cNvPr id="4" name="Title 1"/>
          <p:cNvSpPr txBox="1">
            <a:spLocks/>
          </p:cNvSpPr>
          <p:nvPr/>
        </p:nvSpPr>
        <p:spPr>
          <a:xfrm>
            <a:off x="1135401" y="190547"/>
            <a:ext cx="9804400" cy="622300"/>
          </a:xfrm>
          <a:prstGeom prst="rect">
            <a:avLst/>
          </a:prstGeom>
        </p:spPr>
        <p:txBody>
          <a:bodyPr bIns="91440" anchor="b" anchorCtr="0">
            <a:normAutofit/>
          </a:bodyPr>
          <a:lstStyle>
            <a:lvl1pPr algn="ctr" rtl="1" eaLnBrk="1" latinLnBrk="0" hangingPunct="1">
              <a:spcBef>
                <a:spcPct val="0"/>
              </a:spcBef>
              <a:buNone/>
              <a:defRPr kumimoji="0" sz="2800" kern="1200">
                <a:solidFill>
                  <a:schemeClr val="tx2"/>
                </a:solidFill>
                <a:latin typeface="+mj-lt"/>
                <a:ea typeface="+mj-ea"/>
                <a:cs typeface="B Titr" panose="00000700000000000000" pitchFamily="2" charset="-78"/>
              </a:defRPr>
            </a:lvl1pPr>
          </a:lstStyle>
          <a:p>
            <a:r>
              <a:rPr lang="fa-IR" dirty="0" smtClean="0"/>
              <a:t>اندازه گيري فشارخون با فشارسنج جيوه اي</a:t>
            </a:r>
            <a:endParaRPr lang="en-US" dirty="0"/>
          </a:p>
        </p:txBody>
      </p:sp>
    </p:spTree>
    <p:extLst>
      <p:ext uri="{BB962C8B-B14F-4D97-AF65-F5344CB8AC3E}">
        <p14:creationId xmlns:p14="http://schemas.microsoft.com/office/powerpoint/2010/main" val="19874825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اندازه گيري فشارخون با فشارسنج عقربه ای</a:t>
            </a:r>
          </a:p>
        </p:txBody>
      </p:sp>
      <p:sp>
        <p:nvSpPr>
          <p:cNvPr id="3" name="Content Placeholder 2"/>
          <p:cNvSpPr>
            <a:spLocks noGrp="1"/>
          </p:cNvSpPr>
          <p:nvPr>
            <p:ph idx="1"/>
          </p:nvPr>
        </p:nvSpPr>
        <p:spPr>
          <a:xfrm>
            <a:off x="665435" y="1494550"/>
            <a:ext cx="10717924" cy="4351338"/>
          </a:xfrm>
        </p:spPr>
        <p:txBody>
          <a:bodyPr>
            <a:normAutofit fontScale="92500"/>
          </a:bodyPr>
          <a:lstStyle/>
          <a:p>
            <a:pPr marL="274320" lvl="0" indent="-274320" algn="just" rtl="1">
              <a:lnSpc>
                <a:spcPct val="200000"/>
              </a:lnSpc>
              <a:spcBef>
                <a:spcPts val="580"/>
              </a:spcBef>
              <a:buClr>
                <a:srgbClr val="D34817"/>
              </a:buClr>
              <a:buSzPct val="85000"/>
              <a:buFont typeface="Wingdings 2"/>
              <a:buChar char=""/>
            </a:pPr>
            <a:r>
              <a:rPr lang="fa-IR" b="1" dirty="0">
                <a:solidFill>
                  <a:prstClr val="black"/>
                </a:solidFill>
                <a:cs typeface="B Nazanin" panose="00000400000000000000" pitchFamily="2" charset="-78"/>
              </a:rPr>
              <a:t>وقتی که هيچ فشاري وجود نداشته باشد، عقربه روي صفحه باید بر روي درجه صفر باشد. </a:t>
            </a:r>
          </a:p>
          <a:p>
            <a:pPr marL="274320" lvl="0" indent="-274320" algn="just" rtl="1">
              <a:lnSpc>
                <a:spcPct val="200000"/>
              </a:lnSpc>
              <a:spcBef>
                <a:spcPts val="580"/>
              </a:spcBef>
              <a:buClr>
                <a:srgbClr val="D34817"/>
              </a:buClr>
              <a:buSzPct val="85000"/>
              <a:buFont typeface="Wingdings 2"/>
              <a:buChar char=""/>
            </a:pPr>
            <a:r>
              <a:rPr lang="fa-IR" b="1" dirty="0">
                <a:solidFill>
                  <a:prstClr val="black"/>
                </a:solidFill>
                <a:cs typeface="B Nazanin" panose="00000400000000000000" pitchFamily="2" charset="-78"/>
              </a:rPr>
              <a:t>در اين نوع دستگاه نیز، براي اندازه گيري دقيق فشارخون نياز به گوشی پزشکی است. </a:t>
            </a:r>
          </a:p>
          <a:p>
            <a:pPr marL="274320" lvl="0" indent="-274320" algn="just" rtl="1">
              <a:lnSpc>
                <a:spcPct val="200000"/>
              </a:lnSpc>
              <a:spcBef>
                <a:spcPts val="580"/>
              </a:spcBef>
              <a:buClr>
                <a:srgbClr val="D34817"/>
              </a:buClr>
              <a:buSzPct val="85000"/>
              <a:buFont typeface="Wingdings 2"/>
              <a:buChar char=""/>
            </a:pPr>
            <a:r>
              <a:rPr lang="fa-IR" b="1" dirty="0">
                <a:solidFill>
                  <a:srgbClr val="FF0000"/>
                </a:solidFill>
                <a:cs typeface="B Nazanin" panose="00000400000000000000" pitchFamily="2" charset="-78"/>
              </a:rPr>
              <a:t>ضربه ها </a:t>
            </a:r>
            <a:r>
              <a:rPr lang="fa-IR" b="1" dirty="0">
                <a:solidFill>
                  <a:prstClr val="black"/>
                </a:solidFill>
                <a:cs typeface="B Nazanin" panose="00000400000000000000" pitchFamily="2" charset="-78"/>
              </a:rPr>
              <a:t>و </a:t>
            </a:r>
            <a:r>
              <a:rPr lang="fa-IR" b="1" dirty="0">
                <a:solidFill>
                  <a:srgbClr val="FF0000"/>
                </a:solidFill>
                <a:cs typeface="B Nazanin" panose="00000400000000000000" pitchFamily="2" charset="-78"/>
              </a:rPr>
              <a:t>تکان های سخت </a:t>
            </a:r>
            <a:r>
              <a:rPr lang="fa-IR" b="1" dirty="0">
                <a:solidFill>
                  <a:prstClr val="black"/>
                </a:solidFill>
                <a:cs typeface="B Nazanin" panose="00000400000000000000" pitchFamily="2" charset="-78"/>
              </a:rPr>
              <a:t>در استفاده روزانه بر روی دقت  این نوع فشارسنج اثر می گذارند و </a:t>
            </a:r>
            <a:r>
              <a:rPr lang="fa-IR" b="1" dirty="0">
                <a:solidFill>
                  <a:srgbClr val="FF0000"/>
                </a:solidFill>
                <a:cs typeface="B Nazanin" panose="00000400000000000000" pitchFamily="2" charset="-78"/>
              </a:rPr>
              <a:t>در طول زمان دقت خود را از دست می دهند </a:t>
            </a:r>
            <a:r>
              <a:rPr lang="fa-IR" b="1" dirty="0">
                <a:solidFill>
                  <a:prstClr val="black"/>
                </a:solidFill>
                <a:cs typeface="B Nazanin" panose="00000400000000000000" pitchFamily="2" charset="-78"/>
              </a:rPr>
              <a:t>و ممکن است باعث کم نشان دادن فشارخون شوند. بنابراین، این نوع دستگاه ها نسبت به دستگاه های جیوه ای دقت كمتري دارند.</a:t>
            </a:r>
            <a:endParaRPr lang="en-US" b="1" dirty="0">
              <a:solidFill>
                <a:prstClr val="black"/>
              </a:solidFill>
              <a:cs typeface="B Nazanin" panose="00000400000000000000" pitchFamily="2" charset="-78"/>
            </a:endParaRPr>
          </a:p>
          <a:p>
            <a:endParaRPr lang="fa-IR" dirty="0"/>
          </a:p>
        </p:txBody>
      </p:sp>
    </p:spTree>
    <p:extLst>
      <p:ext uri="{BB962C8B-B14F-4D97-AF65-F5344CB8AC3E}">
        <p14:creationId xmlns:p14="http://schemas.microsoft.com/office/powerpoint/2010/main" val="29499463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314" y="336526"/>
            <a:ext cx="10515600" cy="1325563"/>
          </a:xfrm>
        </p:spPr>
        <p:txBody>
          <a:bodyPr>
            <a:noAutofit/>
          </a:bodyPr>
          <a:lstStyle/>
          <a:p>
            <a:pPr algn="ctr"/>
            <a:r>
              <a:rPr lang="fa-IR" sz="3200" dirty="0" smtClean="0">
                <a:effectLst>
                  <a:outerShdw blurRad="38100" dist="38100" dir="2700000" algn="tl">
                    <a:srgbClr val="000000">
                      <a:alpha val="43137"/>
                    </a:srgbClr>
                  </a:outerShdw>
                </a:effectLst>
              </a:rPr>
              <a:t>اندازه گيري فشارخون</a:t>
            </a:r>
            <a:r>
              <a:rPr lang="fa-IR" sz="3200" dirty="0">
                <a:effectLst>
                  <a:outerShdw blurRad="38100" dist="38100" dir="2700000" algn="tl">
                    <a:srgbClr val="000000">
                      <a:alpha val="43137"/>
                    </a:srgbClr>
                  </a:outerShdw>
                </a:effectLst>
              </a:rPr>
              <a:t> </a:t>
            </a:r>
            <a:r>
              <a:rPr lang="fa-IR" sz="3200" dirty="0" smtClean="0">
                <a:effectLst>
                  <a:outerShdw blurRad="38100" dist="38100" dir="2700000" algn="tl">
                    <a:srgbClr val="000000">
                      <a:alpha val="43137"/>
                    </a:srgbClr>
                  </a:outerShdw>
                </a:effectLst>
              </a:rPr>
              <a:t>سيستول</a:t>
            </a:r>
            <a:r>
              <a:rPr lang="fa-IR" sz="3200" dirty="0">
                <a:effectLst>
                  <a:outerShdw blurRad="38100" dist="38100" dir="2700000" algn="tl">
                    <a:srgbClr val="000000">
                      <a:alpha val="43137"/>
                    </a:srgbClr>
                  </a:outerShdw>
                </a:effectLst>
              </a:rPr>
              <a:t> </a:t>
            </a:r>
            <a:r>
              <a:rPr lang="fa-IR" sz="3200" dirty="0" smtClean="0">
                <a:effectLst>
                  <a:outerShdw blurRad="38100" dist="38100" dir="2700000" algn="tl">
                    <a:srgbClr val="000000">
                      <a:alpha val="43137"/>
                    </a:srgbClr>
                  </a:outerShdw>
                </a:effectLst>
              </a:rPr>
              <a:t>و</a:t>
            </a:r>
            <a:r>
              <a:rPr lang="fa-IR" sz="3200" dirty="0">
                <a:effectLst>
                  <a:outerShdw blurRad="38100" dist="38100" dir="2700000" algn="tl">
                    <a:srgbClr val="000000">
                      <a:alpha val="43137"/>
                    </a:srgbClr>
                  </a:outerShdw>
                </a:effectLst>
              </a:rPr>
              <a:t> </a:t>
            </a:r>
            <a:r>
              <a:rPr lang="fa-IR" sz="3200" dirty="0" smtClean="0">
                <a:effectLst>
                  <a:outerShdw blurRad="38100" dist="38100" dir="2700000" algn="tl">
                    <a:srgbClr val="000000">
                      <a:alpha val="43137"/>
                    </a:srgbClr>
                  </a:outerShdw>
                </a:effectLst>
              </a:rPr>
              <a:t>دياستول</a:t>
            </a:r>
            <a:r>
              <a:rPr lang="fa-IR" sz="3200" dirty="0">
                <a:effectLst>
                  <a:outerShdw blurRad="38100" dist="38100" dir="2700000" algn="tl">
                    <a:srgbClr val="000000">
                      <a:alpha val="43137"/>
                    </a:srgbClr>
                  </a:outerShdw>
                </a:effectLst>
              </a:rPr>
              <a:t> </a:t>
            </a:r>
            <a:r>
              <a:rPr lang="fa-IR" sz="3200" dirty="0" smtClean="0">
                <a:effectLst>
                  <a:outerShdw blurRad="38100" dist="38100" dir="2700000" algn="tl">
                    <a:srgbClr val="000000">
                      <a:alpha val="43137"/>
                    </a:srgbClr>
                  </a:outerShdw>
                </a:effectLst>
              </a:rPr>
              <a:t>با</a:t>
            </a:r>
            <a:r>
              <a:rPr lang="fa-IR" sz="3200" dirty="0">
                <a:effectLst>
                  <a:outerShdw blurRad="38100" dist="38100" dir="2700000" algn="tl">
                    <a:srgbClr val="000000">
                      <a:alpha val="43137"/>
                    </a:srgbClr>
                  </a:outerShdw>
                </a:effectLst>
              </a:rPr>
              <a:t> </a:t>
            </a:r>
            <a:r>
              <a:rPr lang="fa-IR" sz="3200" dirty="0" smtClean="0">
                <a:effectLst>
                  <a:outerShdw blurRad="38100" dist="38100" dir="2700000" algn="tl">
                    <a:srgbClr val="000000">
                      <a:alpha val="43137"/>
                    </a:srgbClr>
                  </a:outerShdw>
                </a:effectLst>
              </a:rPr>
              <a:t>گوشي</a:t>
            </a:r>
            <a:r>
              <a:rPr lang="fa-IR" sz="3200" dirty="0">
                <a:effectLst>
                  <a:outerShdw blurRad="38100" dist="38100" dir="2700000" algn="tl">
                    <a:srgbClr val="000000">
                      <a:alpha val="43137"/>
                    </a:srgbClr>
                  </a:outerShdw>
                </a:effectLst>
              </a:rPr>
              <a:t> </a:t>
            </a:r>
            <a:r>
              <a:rPr lang="fa-IR" sz="3200" dirty="0" smtClean="0">
                <a:effectLst>
                  <a:outerShdw blurRad="38100" dist="38100" dir="2700000" algn="tl">
                    <a:srgbClr val="000000">
                      <a:alpha val="43137"/>
                    </a:srgbClr>
                  </a:outerShdw>
                </a:effectLst>
              </a:rPr>
              <a:t>و</a:t>
            </a:r>
            <a:r>
              <a:rPr lang="fa-IR" sz="3200" dirty="0">
                <a:effectLst>
                  <a:outerShdw blurRad="38100" dist="38100" dir="2700000" algn="tl">
                    <a:srgbClr val="000000">
                      <a:alpha val="43137"/>
                    </a:srgbClr>
                  </a:outerShdw>
                </a:effectLst>
              </a:rPr>
              <a:t> </a:t>
            </a:r>
            <a:r>
              <a:rPr lang="fa-IR" sz="3200" dirty="0" smtClean="0">
                <a:effectLst>
                  <a:outerShdw blurRad="38100" dist="38100" dir="2700000" algn="tl">
                    <a:srgbClr val="000000">
                      <a:alpha val="43137"/>
                    </a:srgbClr>
                  </a:outerShdw>
                </a:effectLst>
              </a:rPr>
              <a:t>با</a:t>
            </a:r>
            <a:r>
              <a:rPr lang="fa-IR" sz="3200" dirty="0">
                <a:effectLst>
                  <a:outerShdw blurRad="38100" dist="38100" dir="2700000" algn="tl">
                    <a:srgbClr val="000000">
                      <a:alpha val="43137"/>
                    </a:srgbClr>
                  </a:outerShdw>
                </a:effectLst>
              </a:rPr>
              <a:t> </a:t>
            </a:r>
            <a:r>
              <a:rPr lang="fa-IR" sz="3200" dirty="0" smtClean="0">
                <a:effectLst>
                  <a:outerShdw blurRad="38100" dist="38100" dir="2700000" algn="tl">
                    <a:srgbClr val="000000">
                      <a:alpha val="43137"/>
                    </a:srgbClr>
                  </a:outerShdw>
                </a:effectLst>
              </a:rPr>
              <a:t>استفاده از دستگاههاي</a:t>
            </a:r>
            <a:r>
              <a:rPr lang="fa-IR" sz="3200" dirty="0">
                <a:effectLst>
                  <a:outerShdw blurRad="38100" dist="38100" dir="2700000" algn="tl">
                    <a:srgbClr val="000000">
                      <a:alpha val="43137"/>
                    </a:srgbClr>
                  </a:outerShdw>
                </a:effectLst>
              </a:rPr>
              <a:t> </a:t>
            </a:r>
            <a:r>
              <a:rPr lang="fa-IR" sz="3200" dirty="0" smtClean="0">
                <a:effectLst>
                  <a:outerShdw blurRad="38100" dist="38100" dir="2700000" algn="tl">
                    <a:srgbClr val="000000">
                      <a:alpha val="43137"/>
                    </a:srgbClr>
                  </a:outerShdw>
                </a:effectLst>
              </a:rPr>
              <a:t>فشارسنج جيوه اي</a:t>
            </a:r>
            <a:r>
              <a:rPr lang="fa-IR" sz="3200" dirty="0">
                <a:effectLst>
                  <a:outerShdw blurRad="38100" dist="38100" dir="2700000" algn="tl">
                    <a:srgbClr val="000000">
                      <a:alpha val="43137"/>
                    </a:srgbClr>
                  </a:outerShdw>
                </a:effectLst>
              </a:rPr>
              <a:t> </a:t>
            </a:r>
            <a:r>
              <a:rPr lang="fa-IR" sz="3200" dirty="0" smtClean="0">
                <a:effectLst>
                  <a:outerShdw blurRad="38100" dist="38100" dir="2700000" algn="tl">
                    <a:srgbClr val="000000">
                      <a:alpha val="43137"/>
                    </a:srgbClr>
                  </a:outerShdw>
                </a:effectLst>
              </a:rPr>
              <a:t>يا عقربه ای</a:t>
            </a:r>
            <a:r>
              <a:rPr lang="fa-IR" sz="4800" dirty="0">
                <a:effectLst>
                  <a:outerShdw blurRad="38100" dist="38100" dir="2700000" algn="tl">
                    <a:srgbClr val="000000">
                      <a:alpha val="43137"/>
                    </a:srgbClr>
                  </a:outerShdw>
                </a:effectLst>
              </a:rPr>
              <a:t/>
            </a:r>
            <a:br>
              <a:rPr lang="fa-IR" sz="4800" dirty="0">
                <a:effectLst>
                  <a:outerShdw blurRad="38100" dist="38100" dir="2700000" algn="tl">
                    <a:srgbClr val="000000">
                      <a:alpha val="43137"/>
                    </a:srgbClr>
                  </a:outerShdw>
                </a:effectLst>
              </a:rPr>
            </a:br>
            <a:endParaRPr lang="fa-IR" sz="48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1778329"/>
            <a:ext cx="10515600" cy="4351338"/>
          </a:xfrm>
        </p:spPr>
        <p:txBody>
          <a:bodyPr/>
          <a:lstStyle/>
          <a:p>
            <a:pPr marL="514350" indent="-514350" algn="r" rtl="1">
              <a:buAutoNum type="arabicPeriod"/>
            </a:pPr>
            <a:r>
              <a:rPr lang="fa-IR" dirty="0" smtClean="0"/>
              <a:t>تعیین حداکثر میزان فشارخون جهت باد کردن بازوبند از طریق نبض مچ دست</a:t>
            </a:r>
          </a:p>
          <a:p>
            <a:pPr marL="514350" indent="-514350" algn="r" rtl="1">
              <a:buAutoNum type="arabicPeriod"/>
            </a:pPr>
            <a:r>
              <a:rPr lang="fa-IR" dirty="0"/>
              <a:t> </a:t>
            </a:r>
            <a:r>
              <a:rPr lang="fa-IR" dirty="0" smtClean="0"/>
              <a:t>یک دقیقه صبر کنید یا 5تا6 ثانیه دست را بالا نگه دارید و این بار از گوشی استفاده نمایید.</a:t>
            </a:r>
          </a:p>
          <a:p>
            <a:pPr marL="514350" indent="-514350" algn="r" rtl="1">
              <a:buAutoNum type="arabicPeriod"/>
            </a:pPr>
            <a:r>
              <a:rPr lang="fa-IR" dirty="0" smtClean="0"/>
              <a:t>قرار دادن صفحه دیافراگم گوشی روی شریان بازویی در محل داخلی گودی یا چین آرنج</a:t>
            </a:r>
          </a:p>
          <a:p>
            <a:pPr marL="0" indent="0" algn="r" rtl="1">
              <a:buNone/>
            </a:pPr>
            <a:endParaRPr lang="fa-IR" dirty="0"/>
          </a:p>
        </p:txBody>
      </p:sp>
      <p:sp>
        <p:nvSpPr>
          <p:cNvPr id="4" name="Footer Placeholder 3"/>
          <p:cNvSpPr>
            <a:spLocks noGrp="1"/>
          </p:cNvSpPr>
          <p:nvPr>
            <p:ph type="ftr" sz="quarter" idx="11"/>
          </p:nvPr>
        </p:nvSpPr>
        <p:spPr/>
        <p:txBody>
          <a:bodyPr/>
          <a:lstStyle/>
          <a:p>
            <a:r>
              <a:rPr lang="en-US" smtClean="0"/>
              <a:t>Center for NCD management</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6348" y="3471234"/>
            <a:ext cx="6701532" cy="3250243"/>
          </a:xfrm>
          <a:prstGeom prst="rect">
            <a:avLst/>
          </a:prstGeom>
        </p:spPr>
      </p:pic>
    </p:spTree>
    <p:extLst>
      <p:ext uri="{BB962C8B-B14F-4D97-AF65-F5344CB8AC3E}">
        <p14:creationId xmlns:p14="http://schemas.microsoft.com/office/powerpoint/2010/main" val="6675162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72966"/>
            <a:ext cx="10515600" cy="5703997"/>
          </a:xfrm>
        </p:spPr>
        <p:txBody>
          <a:bodyPr>
            <a:normAutofit fontScale="92500" lnSpcReduction="20000"/>
          </a:bodyPr>
          <a:lstStyle/>
          <a:p>
            <a:pPr marL="0" indent="0" algn="r" rtl="1">
              <a:buNone/>
            </a:pPr>
            <a:r>
              <a:rPr lang="fa-IR" dirty="0" smtClean="0"/>
              <a:t>4. </a:t>
            </a:r>
            <a:r>
              <a:rPr lang="fa-IR" dirty="0"/>
              <a:t>پيچ پمپ را ببنديد و با وارد آوردن فشارهاي مساوي و يكنواخت روي پمپ هوا به سرعت بازوبند را تا 30 ميليمتر جيوه بالاتر از مقدار فشار خون سيستولي كه با نبض بدست آمده است، باد كنيد</a:t>
            </a:r>
            <a:r>
              <a:rPr lang="fa-IR" dirty="0" smtClean="0"/>
              <a:t>. </a:t>
            </a:r>
          </a:p>
          <a:p>
            <a:pPr marL="0" indent="0" algn="r" rtl="1">
              <a:buNone/>
            </a:pPr>
            <a:r>
              <a:rPr lang="fa-IR" dirty="0" smtClean="0"/>
              <a:t>5.كمي </a:t>
            </a:r>
            <a:r>
              <a:rPr lang="fa-IR" dirty="0"/>
              <a:t>پيچ هواي پوار لاستيكي را شل كنيد و اجازه دهيد كمي هوا از كاف خارج شود</a:t>
            </a:r>
            <a:r>
              <a:rPr lang="fa-IR" dirty="0" smtClean="0"/>
              <a:t>. باد </a:t>
            </a:r>
            <a:r>
              <a:rPr lang="fa-IR" dirty="0"/>
              <a:t>كاف را با سـرعت 3-2 ميلـي متر جيوه در ثانيه خالي كنيد تا طي آن صداهاي ضربه اي كورتكوف براحتي شنيده شود</a:t>
            </a:r>
            <a:r>
              <a:rPr lang="fa-IR" dirty="0" smtClean="0"/>
              <a:t>. ديگر </a:t>
            </a:r>
            <a:r>
              <a:rPr lang="fa-IR" dirty="0"/>
              <a:t>پيچ تنظيم هوا را تغييـر ندهيد</a:t>
            </a:r>
            <a:r>
              <a:rPr lang="fa-IR" dirty="0" smtClean="0"/>
              <a:t>. </a:t>
            </a:r>
          </a:p>
          <a:p>
            <a:pPr marL="0" indent="0" algn="r" rtl="1">
              <a:buNone/>
            </a:pPr>
            <a:r>
              <a:rPr lang="fa-IR" dirty="0" smtClean="0"/>
              <a:t>6. همانطور </a:t>
            </a:r>
            <a:r>
              <a:rPr lang="fa-IR" dirty="0"/>
              <a:t>كه هوا از كاف خارج ميشود و </a:t>
            </a:r>
            <a:r>
              <a:rPr lang="fa-IR" dirty="0" smtClean="0"/>
              <a:t>سطح عقربـه </a:t>
            </a:r>
            <a:r>
              <a:rPr lang="fa-IR" dirty="0"/>
              <a:t>بتـدريج پـايين </a:t>
            </a:r>
            <a:r>
              <a:rPr lang="fa-IR" dirty="0" smtClean="0"/>
              <a:t>مـي آيـد</a:t>
            </a:r>
            <a:r>
              <a:rPr lang="fa-IR" dirty="0"/>
              <a:t>، كـم كـم صـداهاي كورتكـوف را ميشنويد</a:t>
            </a:r>
            <a:r>
              <a:rPr lang="fa-IR" dirty="0" smtClean="0"/>
              <a:t>. به </a:t>
            </a:r>
            <a:r>
              <a:rPr lang="fa-IR" dirty="0"/>
              <a:t>دقت به اولين صدا گوش دهيد</a:t>
            </a:r>
            <a:r>
              <a:rPr lang="fa-IR" dirty="0" smtClean="0"/>
              <a:t>. با </a:t>
            </a:r>
            <a:r>
              <a:rPr lang="fa-IR" dirty="0"/>
              <a:t>نگاه به مانومتر، مقدار فشار خون را مشخص كنيد و در ذهن بسپاريد</a:t>
            </a:r>
            <a:r>
              <a:rPr lang="fa-IR" dirty="0" smtClean="0"/>
              <a:t>. اين </a:t>
            </a:r>
            <a:r>
              <a:rPr lang="fa-IR" dirty="0"/>
              <a:t>عدد همان مقدار فشار خون سيستول خواهد بود. </a:t>
            </a:r>
            <a:endParaRPr lang="fa-IR" dirty="0" smtClean="0"/>
          </a:p>
          <a:p>
            <a:pPr marL="0" indent="0" algn="r" rtl="1">
              <a:buNone/>
            </a:pPr>
            <a:r>
              <a:rPr lang="fa-IR" dirty="0" smtClean="0"/>
              <a:t>7. به </a:t>
            </a:r>
            <a:r>
              <a:rPr lang="fa-IR" dirty="0"/>
              <a:t>پيچ تنظيم هوا دست نزنيد و اجازه دهيد كاف به تخليه هوا ادامه دهد.به صداي كورتكوف گوش كنيد.زماني ميرسد كه ديگر صداي واضحي شنيده نميشود يا صدا خفيف و كم كم در يك نقطه كاملاً قطع ميشـود.در ايـن نقطـه مقـدار فشار خون را از روي مانومتر يا نمايشگر تعيين كنيد و در ذهن بسپاريد.اين عدد همان مقدار فشار خون دياستول است. </a:t>
            </a:r>
            <a:endParaRPr lang="fa-IR" dirty="0" smtClean="0"/>
          </a:p>
          <a:p>
            <a:pPr marL="0" indent="0" algn="r" rtl="1">
              <a:buNone/>
            </a:pPr>
            <a:r>
              <a:rPr lang="fa-IR" dirty="0" smtClean="0"/>
              <a:t>8. وقتي </a:t>
            </a:r>
            <a:r>
              <a:rPr lang="fa-IR" dirty="0"/>
              <a:t>تمام صداها قطع شد، هواي بازوبند را به سرعت و كاملاً قبل از تكرار </a:t>
            </a:r>
            <a:r>
              <a:rPr lang="fa-IR" dirty="0" smtClean="0"/>
              <a:t>اندازه گيري </a:t>
            </a:r>
            <a:r>
              <a:rPr lang="fa-IR" dirty="0"/>
              <a:t>با باز كردن كامل پيچ پوار تخليـه كنيد تا از احتقان وريد در بازوي فرد جلوگيري كنيد.اگر نيازي به اندازهگيري مجدد نيـست، بازوبنـد دسـتگاه را از دور بازوي فرد باز كنيد و در محل خود قرار دهيد</a:t>
            </a:r>
            <a:r>
              <a:rPr lang="fa-IR" dirty="0" smtClean="0"/>
              <a:t>.</a:t>
            </a:r>
          </a:p>
          <a:p>
            <a:pPr marL="0" indent="0" algn="r" rtl="1">
              <a:buNone/>
            </a:pPr>
            <a:r>
              <a:rPr lang="fa-IR" dirty="0" smtClean="0"/>
              <a:t> </a:t>
            </a:r>
            <a:r>
              <a:rPr lang="fa-IR" dirty="0"/>
              <a:t>9 </a:t>
            </a:r>
            <a:r>
              <a:rPr lang="fa-IR" dirty="0" smtClean="0"/>
              <a:t>. اگر </a:t>
            </a:r>
            <a:r>
              <a:rPr lang="fa-IR" dirty="0"/>
              <a:t>ميخواهيد </a:t>
            </a:r>
            <a:r>
              <a:rPr lang="fa-IR" dirty="0" smtClean="0"/>
              <a:t>اندازه گيري </a:t>
            </a:r>
            <a:r>
              <a:rPr lang="fa-IR" dirty="0"/>
              <a:t>را تكرار كنيد، 1 دقيقه صبر كنيـد يـا 5 تـا 6 ثانيـه دسـت فـرد را بـالا نگهداريـد و مجـدداً انداز</a:t>
            </a:r>
          </a:p>
        </p:txBody>
      </p:sp>
      <p:sp>
        <p:nvSpPr>
          <p:cNvPr id="4" name="Footer Placeholder 3"/>
          <p:cNvSpPr>
            <a:spLocks noGrp="1"/>
          </p:cNvSpPr>
          <p:nvPr>
            <p:ph type="ftr" sz="quarter" idx="11"/>
          </p:nvPr>
        </p:nvSpPr>
        <p:spPr/>
        <p:txBody>
          <a:bodyPr/>
          <a:lstStyle/>
          <a:p>
            <a:r>
              <a:rPr lang="en-US" smtClean="0"/>
              <a:t>Center for NCD management</a:t>
            </a:r>
            <a:endParaRPr lang="en-US" dirty="0"/>
          </a:p>
        </p:txBody>
      </p:sp>
    </p:spTree>
    <p:extLst>
      <p:ext uri="{BB962C8B-B14F-4D97-AF65-F5344CB8AC3E}">
        <p14:creationId xmlns:p14="http://schemas.microsoft.com/office/powerpoint/2010/main" val="29206008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981200" y="504497"/>
            <a:ext cx="8229600" cy="1139825"/>
          </a:xfrm>
        </p:spPr>
        <p:txBody>
          <a:bodyPr>
            <a:normAutofit/>
          </a:bodyPr>
          <a:lstStyle/>
          <a:p>
            <a:pPr algn="ctr" rtl="1" eaLnBrk="1" hangingPunct="1">
              <a:defRPr/>
            </a:pPr>
            <a:r>
              <a:rPr lang="fa-IR" dirty="0" smtClean="0">
                <a:solidFill>
                  <a:srgbClr val="F34639"/>
                </a:solidFill>
                <a:effectLst>
                  <a:outerShdw blurRad="38100" dist="38100" dir="2700000" algn="tl">
                    <a:srgbClr val="000000">
                      <a:alpha val="43137"/>
                    </a:srgbClr>
                  </a:outerShdw>
                </a:effectLst>
                <a:cs typeface="B Titr" panose="00000700000000000000" pitchFamily="2" charset="-78"/>
              </a:rPr>
              <a:t>طبقه بندی سطح فشارخون</a:t>
            </a:r>
            <a:endParaRPr lang="en-US" dirty="0">
              <a:solidFill>
                <a:srgbClr val="F34639"/>
              </a:solidFill>
              <a:effectLst>
                <a:outerShdw blurRad="38100" dist="38100" dir="2700000" algn="tl">
                  <a:srgbClr val="000000">
                    <a:alpha val="43137"/>
                  </a:srgbClr>
                </a:outerShdw>
              </a:effectLst>
              <a:cs typeface="B Titr" panose="00000700000000000000" pitchFamily="2" charset="-78"/>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0967" y="2066639"/>
            <a:ext cx="9250066" cy="4096322"/>
          </a:xfrm>
          <a:prstGeom prst="rect">
            <a:avLst/>
          </a:prstGeom>
        </p:spPr>
      </p:pic>
    </p:spTree>
    <p:extLst>
      <p:ext uri="{BB962C8B-B14F-4D97-AF65-F5344CB8AC3E}">
        <p14:creationId xmlns:p14="http://schemas.microsoft.com/office/powerpoint/2010/main" val="2863162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1201" y="567560"/>
            <a:ext cx="11929597" cy="6153917"/>
          </a:xfrm>
        </p:spPr>
      </p:pic>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1911094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804041" y="573008"/>
            <a:ext cx="10515600" cy="1325563"/>
          </a:xfrm>
        </p:spPr>
        <p:style>
          <a:lnRef idx="2">
            <a:schemeClr val="accent4"/>
          </a:lnRef>
          <a:fillRef idx="1">
            <a:schemeClr val="lt1"/>
          </a:fillRef>
          <a:effectRef idx="0">
            <a:schemeClr val="accent4"/>
          </a:effectRef>
          <a:fontRef idx="minor">
            <a:schemeClr val="dk1"/>
          </a:fontRef>
        </p:style>
        <p:txBody>
          <a:bodyPr>
            <a:normAutofit/>
          </a:bodyPr>
          <a:lstStyle/>
          <a:p>
            <a:pPr algn="ctr" rtl="1" eaLnBrk="1" hangingPunct="1"/>
            <a:r>
              <a:rPr lang="fa-IR" altLang="fa-IR" dirty="0">
                <a:solidFill>
                  <a:schemeClr val="accent6">
                    <a:lumMod val="50000"/>
                  </a:schemeClr>
                </a:solidFill>
                <a:effectLst>
                  <a:outerShdw blurRad="38100" dist="38100" dir="2700000" algn="tl">
                    <a:srgbClr val="000000">
                      <a:alpha val="43137"/>
                    </a:srgbClr>
                  </a:outerShdw>
                </a:effectLst>
                <a:cs typeface="B Titr" panose="00000700000000000000" pitchFamily="2" charset="-78"/>
              </a:rPr>
              <a:t>پر فشاری خون ( فشار خون بالا )</a:t>
            </a:r>
            <a:endParaRPr lang="en-US" altLang="fa-IR" dirty="0">
              <a:solidFill>
                <a:schemeClr val="accent6">
                  <a:lumMod val="50000"/>
                </a:schemeClr>
              </a:solidFill>
              <a:effectLst>
                <a:outerShdw blurRad="38100" dist="38100" dir="2700000" algn="tl">
                  <a:srgbClr val="000000">
                    <a:alpha val="43137"/>
                  </a:srgbClr>
                </a:outerShdw>
              </a:effectLst>
              <a:cs typeface="B Titr" panose="00000700000000000000" pitchFamily="2" charset="-78"/>
            </a:endParaRPr>
          </a:p>
        </p:txBody>
      </p:sp>
      <p:sp>
        <p:nvSpPr>
          <p:cNvPr id="8195" name="Rectangle 3"/>
          <p:cNvSpPr>
            <a:spLocks noGrp="1" noChangeArrowheads="1"/>
          </p:cNvSpPr>
          <p:nvPr>
            <p:ph type="body" idx="1"/>
          </p:nvPr>
        </p:nvSpPr>
        <p:spPr>
          <a:xfrm>
            <a:off x="804041" y="2617076"/>
            <a:ext cx="11161987" cy="3859924"/>
          </a:xfrm>
        </p:spPr>
        <p:txBody>
          <a:bodyPr>
            <a:normAutofit/>
          </a:bodyPr>
          <a:lstStyle/>
          <a:p>
            <a:pPr algn="r" rtl="1" eaLnBrk="1" hangingPunct="1">
              <a:lnSpc>
                <a:spcPct val="200000"/>
              </a:lnSpc>
              <a:defRPr/>
            </a:pPr>
            <a:r>
              <a:rPr lang="fa-IR" dirty="0" smtClean="0">
                <a:effectLst>
                  <a:outerShdw blurRad="38100" dist="38100" dir="2700000" algn="tl">
                    <a:srgbClr val="000000">
                      <a:alpha val="43137"/>
                    </a:srgbClr>
                  </a:outerShdw>
                </a:effectLst>
                <a:cs typeface="+mj-cs"/>
              </a:rPr>
              <a:t>اهمیت موضوع فشارخون</a:t>
            </a:r>
          </a:p>
          <a:p>
            <a:pPr algn="r" rtl="1">
              <a:lnSpc>
                <a:spcPct val="200000"/>
              </a:lnSpc>
              <a:defRPr/>
            </a:pPr>
            <a:r>
              <a:rPr lang="fa-IR" dirty="0">
                <a:effectLst>
                  <a:outerShdw blurRad="38100" dist="38100" dir="2700000" algn="tl">
                    <a:srgbClr val="000000">
                      <a:alpha val="43137"/>
                    </a:srgbClr>
                  </a:outerShdw>
                </a:effectLst>
                <a:cs typeface="+mj-cs"/>
              </a:rPr>
              <a:t>تعریف فشار خون </a:t>
            </a:r>
            <a:endParaRPr lang="fa-IR" dirty="0" smtClean="0">
              <a:effectLst>
                <a:outerShdw blurRad="38100" dist="38100" dir="2700000" algn="tl">
                  <a:srgbClr val="000000">
                    <a:alpha val="43137"/>
                  </a:srgbClr>
                </a:outerShdw>
              </a:effectLst>
              <a:cs typeface="+mj-cs"/>
            </a:endParaRPr>
          </a:p>
          <a:p>
            <a:pPr algn="r" rtl="1">
              <a:lnSpc>
                <a:spcPct val="200000"/>
              </a:lnSpc>
              <a:defRPr/>
            </a:pPr>
            <a:r>
              <a:rPr lang="fa-IR" dirty="0" smtClean="0">
                <a:effectLst>
                  <a:outerShdw blurRad="38100" dist="38100" dir="2700000" algn="tl">
                    <a:srgbClr val="000000">
                      <a:alpha val="43137"/>
                    </a:srgbClr>
                  </a:outerShdw>
                </a:effectLst>
                <a:cs typeface="+mj-cs"/>
              </a:rPr>
              <a:t>دو نوع فشارخون داریم( سیستول و دیاستول)</a:t>
            </a:r>
            <a:endParaRPr lang="fa-IR" dirty="0" smtClean="0">
              <a:cs typeface="+mj-cs"/>
            </a:endParaRPr>
          </a:p>
        </p:txBody>
      </p:sp>
    </p:spTree>
    <p:extLst>
      <p:ext uri="{BB962C8B-B14F-4D97-AF65-F5344CB8AC3E}">
        <p14:creationId xmlns:p14="http://schemas.microsoft.com/office/powerpoint/2010/main" val="33531892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57937" y="225605"/>
            <a:ext cx="3673642" cy="752963"/>
          </a:xfrm>
        </p:spPr>
        <p:txBody>
          <a:bodyPr/>
          <a:lstStyle/>
          <a:p>
            <a:r>
              <a:rPr lang="fa-IR" dirty="0" smtClean="0"/>
              <a:t>اندازه گیری فشارخون</a:t>
            </a:r>
            <a:endParaRPr lang="en-US" dirty="0"/>
          </a:p>
        </p:txBody>
      </p:sp>
      <p:sp>
        <p:nvSpPr>
          <p:cNvPr id="3" name="Content Placeholder 2"/>
          <p:cNvSpPr>
            <a:spLocks noGrp="1"/>
          </p:cNvSpPr>
          <p:nvPr>
            <p:ph type="body" sz="half" idx="2"/>
          </p:nvPr>
        </p:nvSpPr>
        <p:spPr>
          <a:xfrm>
            <a:off x="336884" y="1094874"/>
            <a:ext cx="11694695" cy="4664242"/>
          </a:xfrm>
        </p:spPr>
        <p:txBody>
          <a:bodyPr>
            <a:normAutofit/>
          </a:bodyPr>
          <a:lstStyle/>
          <a:p>
            <a:pPr algn="just" rtl="1"/>
            <a:r>
              <a:rPr lang="fa-IR" sz="2400" dirty="0" smtClean="0"/>
              <a:t>-</a:t>
            </a:r>
            <a:r>
              <a:rPr lang="ar-SA" sz="2400" dirty="0" smtClean="0"/>
              <a:t> در </a:t>
            </a:r>
            <a:r>
              <a:rPr lang="ar-SA" sz="2400" dirty="0"/>
              <a:t>حالی که داشتن یک فشار طبیعی برای </a:t>
            </a:r>
            <a:r>
              <a:rPr lang="ar-SA" sz="2400" dirty="0" smtClean="0"/>
              <a:t>برقراری </a:t>
            </a:r>
            <a:r>
              <a:rPr lang="ar-SA" sz="2400" dirty="0"/>
              <a:t>تغذیه بافتی در سطح مویرگ ها برای زنده ماندن حیاتی است ، فشارخون بالا (پرفشاری خون) باعث بروز عوارض مرگباری خواهد شد. </a:t>
            </a:r>
            <a:endParaRPr lang="fa-IR" sz="2400" dirty="0" smtClean="0"/>
          </a:p>
          <a:p>
            <a:pPr marL="342900" indent="-342900" algn="just" rtl="1">
              <a:buFontTx/>
              <a:buChar char="-"/>
            </a:pPr>
            <a:r>
              <a:rPr lang="fa-IR" sz="2400" dirty="0" smtClean="0"/>
              <a:t>فشارخون </a:t>
            </a:r>
            <a:r>
              <a:rPr lang="fa-IR" sz="2400" dirty="0"/>
              <a:t>بالا </a:t>
            </a:r>
            <a:r>
              <a:rPr lang="fa-IR" sz="2400" dirty="0">
                <a:solidFill>
                  <a:srgbClr val="FF0000"/>
                </a:solidFill>
              </a:rPr>
              <a:t>علامت بالینی مشخصی </a:t>
            </a:r>
            <a:r>
              <a:rPr lang="fa-IR" sz="2400" dirty="0" smtClean="0">
                <a:solidFill>
                  <a:srgbClr val="FF0000"/>
                </a:solidFill>
              </a:rPr>
              <a:t>ندارد</a:t>
            </a:r>
            <a:r>
              <a:rPr lang="fa-IR" sz="2400" dirty="0" smtClean="0"/>
              <a:t>.</a:t>
            </a:r>
          </a:p>
          <a:p>
            <a:pPr marL="342900" indent="-342900" algn="just" rtl="1">
              <a:buFontTx/>
              <a:buChar char="-"/>
            </a:pPr>
            <a:endParaRPr lang="fa-IR" sz="2400" dirty="0"/>
          </a:p>
          <a:p>
            <a:pPr marL="342900" indent="-342900" algn="just" rtl="1">
              <a:buFontTx/>
              <a:buChar char="-"/>
            </a:pPr>
            <a:endParaRPr lang="fa-IR" sz="2400" dirty="0" smtClean="0"/>
          </a:p>
          <a:p>
            <a:pPr marL="342900" indent="-342900" algn="just" rtl="1">
              <a:buFontTx/>
              <a:buChar char="-"/>
            </a:pPr>
            <a:r>
              <a:rPr lang="fa-IR" sz="2400" b="1" dirty="0">
                <a:solidFill>
                  <a:prstClr val="black"/>
                </a:solidFill>
                <a:cs typeface="B Nazanin" panose="00000400000000000000" pitchFamily="2" charset="-78"/>
              </a:rPr>
              <a:t>فشارخون را معمولاً در شریان بازویی یا </a:t>
            </a:r>
            <a:endParaRPr lang="fa-IR" sz="2400" b="1" dirty="0" smtClean="0">
              <a:solidFill>
                <a:prstClr val="black"/>
              </a:solidFill>
              <a:cs typeface="B Nazanin" panose="00000400000000000000" pitchFamily="2" charset="-78"/>
            </a:endParaRPr>
          </a:p>
          <a:p>
            <a:pPr algn="just" rtl="1"/>
            <a:r>
              <a:rPr lang="fa-IR" sz="2400" b="1" dirty="0" smtClean="0">
                <a:solidFill>
                  <a:prstClr val="black"/>
                </a:solidFill>
                <a:cs typeface="B Nazanin" panose="00000400000000000000" pitchFamily="2" charset="-78"/>
              </a:rPr>
              <a:t>براکیال </a:t>
            </a:r>
            <a:r>
              <a:rPr lang="en-US" sz="2400" b="1" dirty="0">
                <a:solidFill>
                  <a:prstClr val="black"/>
                </a:solidFill>
                <a:cs typeface="B Nazanin" panose="00000400000000000000" pitchFamily="2" charset="-78"/>
              </a:rPr>
              <a:t>(Brachial Artery)</a:t>
            </a:r>
            <a:r>
              <a:rPr lang="fa-IR" sz="2400" b="1" dirty="0">
                <a:solidFill>
                  <a:prstClr val="black"/>
                </a:solidFill>
                <a:cs typeface="B Nazanin" panose="00000400000000000000" pitchFamily="2" charset="-78"/>
              </a:rPr>
              <a:t>، اندازه مي </a:t>
            </a:r>
            <a:r>
              <a:rPr lang="fa-IR" sz="2400" b="1" dirty="0" smtClean="0">
                <a:solidFill>
                  <a:prstClr val="black"/>
                </a:solidFill>
                <a:cs typeface="B Nazanin" panose="00000400000000000000" pitchFamily="2" charset="-78"/>
              </a:rPr>
              <a:t>گيرند.</a:t>
            </a:r>
            <a:endParaRPr lang="fa-IR" sz="2400" dirty="0" smtClean="0"/>
          </a:p>
          <a:p>
            <a:pPr marL="342900" indent="-342900" algn="just" rtl="1">
              <a:buFontTx/>
              <a:buChar char="-"/>
            </a:pPr>
            <a:endParaRPr lang="fa-IR" sz="2400" dirty="0" smtClean="0"/>
          </a:p>
        </p:txBody>
      </p:sp>
      <p:pic>
        <p:nvPicPr>
          <p:cNvPr id="7" name="Picture 6"/>
          <p:cNvPicPr>
            <a:picLocks noChangeAspect="1"/>
          </p:cNvPicPr>
          <p:nvPr/>
        </p:nvPicPr>
        <p:blipFill>
          <a:blip r:embed="rId3"/>
          <a:stretch>
            <a:fillRect/>
          </a:stretch>
        </p:blipFill>
        <p:spPr>
          <a:xfrm>
            <a:off x="128901" y="2656576"/>
            <a:ext cx="6737120" cy="3985429"/>
          </a:xfrm>
          <a:prstGeom prst="rect">
            <a:avLst/>
          </a:prstGeom>
        </p:spPr>
      </p:pic>
    </p:spTree>
    <p:extLst>
      <p:ext uri="{BB962C8B-B14F-4D97-AF65-F5344CB8AC3E}">
        <p14:creationId xmlns:p14="http://schemas.microsoft.com/office/powerpoint/2010/main" val="37001246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cs typeface="B Titr" panose="00000700000000000000" pitchFamily="2" charset="-78"/>
              </a:rPr>
              <a:t>اندازه گيري فشارخون</a:t>
            </a:r>
            <a:endParaRPr lang="en-US" dirty="0"/>
          </a:p>
        </p:txBody>
      </p:sp>
      <p:sp>
        <p:nvSpPr>
          <p:cNvPr id="3" name="Content Placeholder 2"/>
          <p:cNvSpPr>
            <a:spLocks noGrp="1"/>
          </p:cNvSpPr>
          <p:nvPr>
            <p:ph sz="quarter" idx="1"/>
          </p:nvPr>
        </p:nvSpPr>
        <p:spPr>
          <a:xfrm>
            <a:off x="665435" y="1606731"/>
            <a:ext cx="10822461" cy="3169919"/>
          </a:xfrm>
        </p:spPr>
        <p:txBody>
          <a:bodyPr>
            <a:noAutofit/>
          </a:bodyPr>
          <a:lstStyle/>
          <a:p>
            <a:pPr algn="just" rtl="1"/>
            <a:r>
              <a:rPr lang="fa-IR" sz="3200" b="1" dirty="0"/>
              <a:t>وسيله مورد نياز:</a:t>
            </a:r>
            <a:r>
              <a:rPr lang="fa-IR" sz="3200" b="1" dirty="0">
                <a:solidFill>
                  <a:srgbClr val="00B0F0"/>
                </a:solidFill>
                <a:effectLst>
                  <a:outerShdw blurRad="38100" dist="38100" dir="2700000" algn="tl">
                    <a:srgbClr val="000000">
                      <a:alpha val="43137"/>
                    </a:srgbClr>
                  </a:outerShdw>
                </a:effectLst>
              </a:rPr>
              <a:t> دستگاه </a:t>
            </a:r>
            <a:r>
              <a:rPr lang="en-US" sz="3200" b="1" dirty="0">
                <a:solidFill>
                  <a:srgbClr val="00B0F0"/>
                </a:solidFill>
                <a:effectLst>
                  <a:outerShdw blurRad="38100" dist="38100" dir="2700000" algn="tl">
                    <a:srgbClr val="000000">
                      <a:alpha val="43137"/>
                    </a:srgbClr>
                  </a:outerShdw>
                </a:effectLst>
              </a:rPr>
              <a:t> </a:t>
            </a:r>
            <a:r>
              <a:rPr lang="fa-IR" sz="3200" b="1" dirty="0">
                <a:solidFill>
                  <a:srgbClr val="00B0F0"/>
                </a:solidFill>
                <a:effectLst>
                  <a:outerShdw blurRad="38100" dist="38100" dir="2700000" algn="tl">
                    <a:srgbClr val="000000">
                      <a:alpha val="43137"/>
                    </a:srgbClr>
                  </a:outerShdw>
                </a:effectLst>
              </a:rPr>
              <a:t>فشارسنج </a:t>
            </a:r>
          </a:p>
          <a:p>
            <a:pPr algn="just" rtl="1"/>
            <a:r>
              <a:rPr lang="fa-IR" sz="2000" b="1" dirty="0" smtClean="0"/>
              <a:t>انواع </a:t>
            </a:r>
            <a:r>
              <a:rPr lang="fa-IR" sz="2000" b="1" dirty="0"/>
              <a:t>مختلفی از دستگاه های فشارسنج وجود دارند: فشارسنج عقربه ای، فشارسنج جيوه اي، و فشارسنج دیجیتال</a:t>
            </a:r>
            <a:r>
              <a:rPr lang="fa-IR" sz="2000" b="1" dirty="0" smtClean="0"/>
              <a:t>.</a:t>
            </a:r>
          </a:p>
          <a:p>
            <a:pPr marL="0" indent="0" algn="just" rtl="1">
              <a:buNone/>
            </a:pPr>
            <a:endParaRPr lang="fa-IR" sz="2000" b="1" dirty="0" smtClean="0"/>
          </a:p>
        </p:txBody>
      </p:sp>
      <p:pic>
        <p:nvPicPr>
          <p:cNvPr id="6" name="Picture 5" descr="C:\Documents and Settings\a-hojatzadeh\My Documents\My Pictures\k4135441.jpg"/>
          <p:cNvPicPr/>
          <p:nvPr/>
        </p:nvPicPr>
        <p:blipFill>
          <a:blip r:embed="rId3" cstate="print"/>
          <a:srcRect/>
          <a:stretch>
            <a:fillRect/>
          </a:stretch>
        </p:blipFill>
        <p:spPr bwMode="auto">
          <a:xfrm>
            <a:off x="7591290" y="3213465"/>
            <a:ext cx="3896606" cy="3078478"/>
          </a:xfrm>
          <a:prstGeom prst="rect">
            <a:avLst/>
          </a:prstGeom>
          <a:noFill/>
          <a:ln w="9525">
            <a:noFill/>
            <a:miter lim="800000"/>
            <a:headEnd/>
            <a:tailEnd/>
          </a:ln>
        </p:spPr>
      </p:pic>
      <p:pic>
        <p:nvPicPr>
          <p:cNvPr id="7" name="Picture 6" descr="C:\Documents and Settings\a-hojatzadeh\My Documents\My Pictures\aneroid.jpg"/>
          <p:cNvPicPr/>
          <p:nvPr/>
        </p:nvPicPr>
        <p:blipFill>
          <a:blip r:embed="rId4" cstate="print"/>
          <a:srcRect/>
          <a:stretch>
            <a:fillRect/>
          </a:stretch>
        </p:blipFill>
        <p:spPr bwMode="auto">
          <a:xfrm>
            <a:off x="4583535" y="3213464"/>
            <a:ext cx="2313654" cy="3176450"/>
          </a:xfrm>
          <a:prstGeom prst="rect">
            <a:avLst/>
          </a:prstGeom>
          <a:noFill/>
          <a:ln w="9525">
            <a:noFill/>
            <a:miter lim="800000"/>
            <a:headEnd/>
            <a:tailEnd/>
          </a:ln>
        </p:spPr>
      </p:pic>
      <p:pic>
        <p:nvPicPr>
          <p:cNvPr id="9" name="Picture 8" descr="File:Mercury manometer.jpg">
            <a:hlinkClick r:id="rId5"/>
          </p:cNvPr>
          <p:cNvPicPr/>
          <p:nvPr/>
        </p:nvPicPr>
        <p:blipFill>
          <a:blip r:embed="rId6" cstate="print"/>
          <a:srcRect/>
          <a:stretch>
            <a:fillRect/>
          </a:stretch>
        </p:blipFill>
        <p:spPr bwMode="auto">
          <a:xfrm>
            <a:off x="467517" y="2847703"/>
            <a:ext cx="3421917" cy="3444239"/>
          </a:xfrm>
          <a:prstGeom prst="rect">
            <a:avLst/>
          </a:prstGeom>
          <a:noFill/>
          <a:ln w="9525">
            <a:noFill/>
            <a:miter lim="800000"/>
            <a:headEnd/>
            <a:tailEnd/>
          </a:ln>
        </p:spPr>
      </p:pic>
    </p:spTree>
    <p:extLst>
      <p:ext uri="{BB962C8B-B14F-4D97-AF65-F5344CB8AC3E}">
        <p14:creationId xmlns:p14="http://schemas.microsoft.com/office/powerpoint/2010/main" val="9601969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08993"/>
            <a:ext cx="10515600" cy="5167970"/>
          </a:xfrm>
        </p:spPr>
        <p:txBody>
          <a:bodyPr/>
          <a:lstStyle/>
          <a:p>
            <a:pPr algn="just" rtl="1"/>
            <a:r>
              <a:rPr lang="fa-IR" sz="2000" b="1" dirty="0"/>
              <a:t>به جز اختلاف در نوع مانومتر، هر سه نوع فشارسنج کارکرد مشابه دارند و  از بخش های زیر تشکیل شده است: </a:t>
            </a:r>
          </a:p>
          <a:p>
            <a:pPr lvl="1" algn="just" rtl="1"/>
            <a:endParaRPr lang="fa-IR" sz="2000" b="1" dirty="0">
              <a:solidFill>
                <a:srgbClr val="FF0000"/>
              </a:solidFill>
            </a:endParaRPr>
          </a:p>
          <a:p>
            <a:pPr lvl="1" algn="just" rtl="1">
              <a:lnSpc>
                <a:spcPct val="200000"/>
              </a:lnSpc>
            </a:pPr>
            <a:r>
              <a:rPr lang="fa-IR" sz="2000" b="1" dirty="0" smtClean="0">
                <a:solidFill>
                  <a:srgbClr val="FF0000"/>
                </a:solidFill>
              </a:rPr>
              <a:t>گوشی پزشکی</a:t>
            </a:r>
          </a:p>
          <a:p>
            <a:pPr lvl="1" algn="just" rtl="1">
              <a:lnSpc>
                <a:spcPct val="200000"/>
              </a:lnSpc>
            </a:pPr>
            <a:r>
              <a:rPr lang="fa-IR" sz="2000" b="1" dirty="0" smtClean="0">
                <a:solidFill>
                  <a:srgbClr val="FF0000"/>
                </a:solidFill>
              </a:rPr>
              <a:t>بازوبند </a:t>
            </a:r>
            <a:r>
              <a:rPr lang="en-US" sz="2000" b="1" dirty="0">
                <a:solidFill>
                  <a:srgbClr val="FF0000"/>
                </a:solidFill>
              </a:rPr>
              <a:t>(Cuff)</a:t>
            </a:r>
            <a:endParaRPr lang="fa-IR" sz="2000" b="1" dirty="0">
              <a:solidFill>
                <a:srgbClr val="FF0000"/>
              </a:solidFill>
            </a:endParaRPr>
          </a:p>
          <a:p>
            <a:pPr lvl="1" algn="just" rtl="1">
              <a:lnSpc>
                <a:spcPct val="200000"/>
              </a:lnSpc>
            </a:pPr>
            <a:r>
              <a:rPr lang="fa-IR" sz="2000" b="1" dirty="0">
                <a:solidFill>
                  <a:srgbClr val="FF0000"/>
                </a:solidFill>
              </a:rPr>
              <a:t>کیسه هوا </a:t>
            </a:r>
            <a:r>
              <a:rPr lang="en-US" sz="2000" b="1" dirty="0">
                <a:solidFill>
                  <a:srgbClr val="FF0000"/>
                </a:solidFill>
              </a:rPr>
              <a:t>(Bladder)</a:t>
            </a:r>
            <a:r>
              <a:rPr lang="fa-IR" sz="2000" b="1" dirty="0">
                <a:solidFill>
                  <a:srgbClr val="FF0000"/>
                </a:solidFill>
              </a:rPr>
              <a:t> لوله های لاستیکی</a:t>
            </a:r>
          </a:p>
          <a:p>
            <a:pPr lvl="1" algn="just" rtl="1">
              <a:lnSpc>
                <a:spcPct val="200000"/>
              </a:lnSpc>
            </a:pPr>
            <a:r>
              <a:rPr lang="fa-IR" sz="2000" b="1" dirty="0">
                <a:solidFill>
                  <a:srgbClr val="FF0000"/>
                </a:solidFill>
              </a:rPr>
              <a:t>پمپ یا پوار لاستیکی به همراه دریچه و پیچ تنظیم هوا</a:t>
            </a:r>
          </a:p>
          <a:p>
            <a:pPr lvl="1" algn="just" rtl="1">
              <a:lnSpc>
                <a:spcPct val="200000"/>
              </a:lnSpc>
            </a:pPr>
            <a:r>
              <a:rPr lang="fa-IR" sz="2000" b="1" dirty="0">
                <a:solidFill>
                  <a:srgbClr val="FF0000"/>
                </a:solidFill>
              </a:rPr>
              <a:t>مانومتر</a:t>
            </a:r>
            <a:endParaRPr lang="en-US" sz="2000" b="1" dirty="0"/>
          </a:p>
          <a:p>
            <a:endParaRPr lang="fa-IR" dirty="0"/>
          </a:p>
        </p:txBody>
      </p:sp>
      <p:pic>
        <p:nvPicPr>
          <p:cNvPr id="5" name="Picture 4" descr="W.A. Baum Disposable BP Cuffs">
            <a:hlinkClick r:id="rId3"/>
          </p:cNvPr>
          <p:cNvPicPr/>
          <p:nvPr/>
        </p:nvPicPr>
        <p:blipFill>
          <a:blip r:embed="rId4" cstate="print"/>
          <a:srcRect/>
          <a:stretch>
            <a:fillRect/>
          </a:stretch>
        </p:blipFill>
        <p:spPr bwMode="auto">
          <a:xfrm>
            <a:off x="141890" y="1792696"/>
            <a:ext cx="2014456" cy="2132917"/>
          </a:xfrm>
          <a:prstGeom prst="rect">
            <a:avLst/>
          </a:prstGeom>
          <a:noFill/>
          <a:ln w="9525">
            <a:noFill/>
            <a:miter lim="800000"/>
            <a:headEnd/>
            <a:tailEnd/>
          </a:ln>
        </p:spPr>
      </p:pic>
      <p:pic>
        <p:nvPicPr>
          <p:cNvPr id="6" name="Picture 5" descr="images22.jpg"/>
          <p:cNvPicPr>
            <a:picLocks noChangeAspect="1"/>
          </p:cNvPicPr>
          <p:nvPr/>
        </p:nvPicPr>
        <p:blipFill>
          <a:blip r:embed="rId5"/>
          <a:stretch>
            <a:fillRect/>
          </a:stretch>
        </p:blipFill>
        <p:spPr>
          <a:xfrm>
            <a:off x="358356" y="4188298"/>
            <a:ext cx="1433738" cy="1907701"/>
          </a:xfrm>
          <a:prstGeom prst="rect">
            <a:avLst/>
          </a:prstGeom>
        </p:spPr>
      </p:pic>
    </p:spTree>
    <p:extLst>
      <p:ext uri="{BB962C8B-B14F-4D97-AF65-F5344CB8AC3E}">
        <p14:creationId xmlns:p14="http://schemas.microsoft.com/office/powerpoint/2010/main" val="3024328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25256"/>
            <a:ext cx="10515600" cy="1325563"/>
          </a:xfrm>
        </p:spPr>
        <p:txBody>
          <a:bodyPr/>
          <a:lstStyle/>
          <a:p>
            <a:r>
              <a:rPr lang="fa-IR" dirty="0" smtClean="0"/>
              <a:t>مشکلات دستگاه که موجب خطا در اندازه گیری می گردند</a:t>
            </a:r>
            <a:endParaRPr lang="en-US" dirty="0"/>
          </a:p>
        </p:txBody>
      </p:sp>
      <p:sp>
        <p:nvSpPr>
          <p:cNvPr id="3" name="Content Placeholder 2"/>
          <p:cNvSpPr>
            <a:spLocks noGrp="1"/>
          </p:cNvSpPr>
          <p:nvPr>
            <p:ph sz="quarter" idx="1"/>
          </p:nvPr>
        </p:nvSpPr>
        <p:spPr>
          <a:xfrm>
            <a:off x="838200" y="2443655"/>
            <a:ext cx="10515600" cy="3733307"/>
          </a:xfrm>
        </p:spPr>
        <p:txBody>
          <a:bodyPr>
            <a:normAutofit/>
          </a:bodyPr>
          <a:lstStyle/>
          <a:p>
            <a:pPr lvl="1" algn="just" rtl="1">
              <a:lnSpc>
                <a:spcPct val="200000"/>
              </a:lnSpc>
            </a:pPr>
            <a:r>
              <a:rPr lang="fa-IR" sz="2800" dirty="0">
                <a:effectLst>
                  <a:outerShdw blurRad="38100" dist="38100" dir="2700000" algn="tl">
                    <a:srgbClr val="000000">
                      <a:alpha val="43137"/>
                    </a:srgbClr>
                  </a:outerShdw>
                </a:effectLst>
                <a:cs typeface="B Titr" panose="00000700000000000000" pitchFamily="2" charset="-78"/>
              </a:rPr>
              <a:t> </a:t>
            </a:r>
            <a:r>
              <a:rPr lang="fa-IR" b="1" dirty="0">
                <a:solidFill>
                  <a:srgbClr val="FF0000"/>
                </a:solidFill>
                <a:effectLst>
                  <a:outerShdw blurRad="38100" dist="38100" dir="2700000" algn="tl">
                    <a:srgbClr val="000000">
                      <a:alpha val="43137"/>
                    </a:srgbClr>
                  </a:outerShdw>
                </a:effectLst>
                <a:cs typeface="B Titr" panose="00000700000000000000" pitchFamily="2" charset="-78"/>
              </a:rPr>
              <a:t>نشت كيسه هوا و لوله </a:t>
            </a:r>
            <a:r>
              <a:rPr lang="fa-IR" b="1" dirty="0" smtClean="0">
                <a:solidFill>
                  <a:srgbClr val="FF0000"/>
                </a:solidFill>
                <a:effectLst>
                  <a:outerShdw blurRad="38100" dist="38100" dir="2700000" algn="tl">
                    <a:srgbClr val="000000">
                      <a:alpha val="43137"/>
                    </a:srgbClr>
                  </a:outerShdw>
                </a:effectLst>
                <a:cs typeface="B Titr" panose="00000700000000000000" pitchFamily="2" charset="-78"/>
              </a:rPr>
              <a:t>لاستیکی </a:t>
            </a:r>
          </a:p>
          <a:p>
            <a:pPr lvl="1" algn="just" rtl="1">
              <a:lnSpc>
                <a:spcPct val="200000"/>
              </a:lnSpc>
            </a:pPr>
            <a:r>
              <a:rPr lang="fa-IR" b="1" dirty="0" smtClean="0">
                <a:solidFill>
                  <a:srgbClr val="FF0000"/>
                </a:solidFill>
                <a:effectLst>
                  <a:outerShdw blurRad="38100" dist="38100" dir="2700000" algn="tl">
                    <a:srgbClr val="000000">
                      <a:alpha val="43137"/>
                    </a:srgbClr>
                  </a:outerShdw>
                </a:effectLst>
                <a:cs typeface="B Titr" panose="00000700000000000000" pitchFamily="2" charset="-78"/>
              </a:rPr>
              <a:t>مشکلات پيچ تنظيم هوا</a:t>
            </a:r>
            <a:endParaRPr lang="en-US" sz="1800" dirty="0">
              <a:effectLst>
                <a:outerShdw blurRad="38100" dist="38100" dir="2700000" algn="tl">
                  <a:srgbClr val="000000">
                    <a:alpha val="43137"/>
                  </a:srgbClr>
                </a:outerShdw>
              </a:effectLst>
              <a:cs typeface="B Titr" panose="00000700000000000000" pitchFamily="2" charset="-78"/>
            </a:endParaRPr>
          </a:p>
        </p:txBody>
      </p:sp>
    </p:spTree>
    <p:extLst>
      <p:ext uri="{BB962C8B-B14F-4D97-AF65-F5344CB8AC3E}">
        <p14:creationId xmlns:p14="http://schemas.microsoft.com/office/powerpoint/2010/main" val="16667051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buFont typeface="Wingdings" panose="05000000000000000000" pitchFamily="2" charset="2"/>
              <a:buChar char="q"/>
            </a:pPr>
            <a:r>
              <a:rPr lang="fa-IR" b="1" dirty="0">
                <a:solidFill>
                  <a:srgbClr val="FF0000"/>
                </a:solidFill>
                <a:effectLst>
                  <a:outerShdw blurRad="38100" dist="38100" dir="2700000" algn="tl">
                    <a:srgbClr val="000000">
                      <a:alpha val="43137"/>
                    </a:srgbClr>
                  </a:outerShdw>
                </a:effectLst>
                <a:cs typeface="B Titr" panose="00000700000000000000" pitchFamily="2" charset="-78"/>
              </a:rPr>
              <a:t>مراحل اندازه گیری فشارخون:</a:t>
            </a:r>
          </a:p>
        </p:txBody>
      </p:sp>
      <p:sp>
        <p:nvSpPr>
          <p:cNvPr id="3" name="Content Placeholder 2"/>
          <p:cNvSpPr>
            <a:spLocks noGrp="1"/>
          </p:cNvSpPr>
          <p:nvPr>
            <p:ph idx="1"/>
          </p:nvPr>
        </p:nvSpPr>
        <p:spPr>
          <a:xfrm>
            <a:off x="838200" y="1825625"/>
            <a:ext cx="10892246" cy="4351338"/>
          </a:xfrm>
        </p:spPr>
        <p:txBody>
          <a:bodyPr/>
          <a:lstStyle/>
          <a:p>
            <a:pPr marL="320040" lvl="1" indent="0" algn="just" rtl="1">
              <a:lnSpc>
                <a:spcPct val="150000"/>
              </a:lnSpc>
              <a:buNone/>
            </a:pPr>
            <a:r>
              <a:rPr lang="fa-IR" sz="2000" b="1" dirty="0" smtClean="0"/>
              <a:t>1-پرسش </a:t>
            </a:r>
            <a:r>
              <a:rPr lang="fa-IR" sz="2000" b="1" dirty="0"/>
              <a:t>در مورد </a:t>
            </a:r>
            <a:r>
              <a:rPr lang="fa-IR" sz="2000" b="1" dirty="0">
                <a:solidFill>
                  <a:srgbClr val="00B050"/>
                </a:solidFill>
              </a:rPr>
              <a:t>رعايت شرايط </a:t>
            </a:r>
            <a:r>
              <a:rPr lang="fa-IR" sz="2000" b="1" dirty="0"/>
              <a:t>قبل از اندازه گيري فشارخون</a:t>
            </a:r>
          </a:p>
          <a:p>
            <a:pPr marL="320040" lvl="1" indent="0" algn="just" rtl="1">
              <a:lnSpc>
                <a:spcPct val="150000"/>
              </a:lnSpc>
              <a:buNone/>
            </a:pPr>
            <a:r>
              <a:rPr lang="fa-IR" sz="2000" b="1" dirty="0"/>
              <a:t>2- از فرد خواسته شود</a:t>
            </a:r>
            <a:r>
              <a:rPr lang="fa-IR" sz="2000" b="1" dirty="0">
                <a:solidFill>
                  <a:srgbClr val="0070C0"/>
                </a:solidFill>
              </a:rPr>
              <a:t> 5 دقیقه </a:t>
            </a:r>
            <a:r>
              <a:rPr lang="fa-IR" sz="2000" b="1" dirty="0"/>
              <a:t>آرام بنشیند. </a:t>
            </a:r>
          </a:p>
          <a:p>
            <a:pPr marL="320040" lvl="1" indent="0" algn="just" rtl="1">
              <a:lnSpc>
                <a:spcPct val="150000"/>
              </a:lnSpc>
              <a:buNone/>
            </a:pPr>
            <a:r>
              <a:rPr lang="fa-IR" sz="2000" b="1" dirty="0"/>
              <a:t>3-اندازه گيري فشارخون نوبت اول </a:t>
            </a:r>
          </a:p>
          <a:p>
            <a:pPr marL="320040" lvl="1" indent="0" algn="just" rtl="1">
              <a:lnSpc>
                <a:spcPct val="150000"/>
              </a:lnSpc>
              <a:buNone/>
            </a:pPr>
            <a:r>
              <a:rPr lang="fa-IR" sz="2000" b="1" dirty="0"/>
              <a:t>4-اندازه گيري فشارخون نوبت دوم (در صورتي كه در نوبت اول فشارخون سيستول 140 ميلي متر جيوه و بيشتر و يا فشارخون دياستول 90 ميلي متر جيوه و بيشتر باشد)</a:t>
            </a:r>
          </a:p>
          <a:p>
            <a:pPr marL="320040" lvl="1" indent="0" algn="just" rtl="1">
              <a:lnSpc>
                <a:spcPct val="150000"/>
              </a:lnSpc>
              <a:buNone/>
            </a:pPr>
            <a:r>
              <a:rPr lang="fa-IR" sz="2000" b="1" dirty="0"/>
              <a:t>5-محاسبه ميانگين فشارخون</a:t>
            </a:r>
            <a:endParaRPr lang="en-US" sz="2000" b="1" dirty="0"/>
          </a:p>
          <a:p>
            <a:endParaRPr lang="fa-IR" dirty="0"/>
          </a:p>
        </p:txBody>
      </p:sp>
    </p:spTree>
    <p:extLst>
      <p:ext uri="{BB962C8B-B14F-4D97-AF65-F5344CB8AC3E}">
        <p14:creationId xmlns:p14="http://schemas.microsoft.com/office/powerpoint/2010/main" val="4195335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a-IR" sz="3600" b="1" dirty="0">
                <a:effectLst>
                  <a:outerShdw blurRad="38100" dist="38100" dir="2700000" algn="tl">
                    <a:srgbClr val="000000">
                      <a:alpha val="43137"/>
                    </a:srgbClr>
                  </a:outerShdw>
                </a:effectLst>
              </a:rPr>
              <a:t>نکاتی که باید </a:t>
            </a:r>
            <a:r>
              <a:rPr lang="fa-IR" sz="3600" b="1" dirty="0" smtClean="0">
                <a:effectLst>
                  <a:outerShdw blurRad="38100" dist="38100" dir="2700000" algn="tl">
                    <a:srgbClr val="000000">
                      <a:alpha val="43137"/>
                    </a:srgbClr>
                  </a:outerShdw>
                </a:effectLst>
              </a:rPr>
              <a:t>در اندازه </a:t>
            </a:r>
            <a:r>
              <a:rPr lang="fa-IR" sz="3600" b="1" dirty="0">
                <a:effectLst>
                  <a:outerShdw blurRad="38100" dist="38100" dir="2700000" algn="tl">
                    <a:srgbClr val="000000">
                      <a:alpha val="43137"/>
                    </a:srgbClr>
                  </a:outerShdw>
                </a:effectLst>
              </a:rPr>
              <a:t>گیری فشارخون مورد توجه قرارداد</a:t>
            </a:r>
            <a:endParaRPr lang="en-US" sz="3600" dirty="0">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909452" y="1520041"/>
            <a:ext cx="10515600" cy="5025057"/>
          </a:xfrm>
        </p:spPr>
        <p:txBody>
          <a:bodyPr>
            <a:normAutofit fontScale="77500" lnSpcReduction="20000"/>
          </a:bodyPr>
          <a:lstStyle/>
          <a:p>
            <a:pPr lvl="0" algn="just" rtl="1"/>
            <a:r>
              <a:rPr lang="fa-IR" sz="3100" b="1" dirty="0" smtClean="0"/>
              <a:t>اتاق معاینه </a:t>
            </a:r>
            <a:r>
              <a:rPr lang="fa-IR" sz="3100" b="1" dirty="0"/>
              <a:t>باید </a:t>
            </a:r>
            <a:r>
              <a:rPr lang="fa-IR" sz="3100" b="1" dirty="0">
                <a:solidFill>
                  <a:srgbClr val="00B050"/>
                </a:solidFill>
              </a:rPr>
              <a:t>ساكت</a:t>
            </a:r>
            <a:r>
              <a:rPr lang="fa-IR" sz="3100" b="1" dirty="0"/>
              <a:t> و دارای </a:t>
            </a:r>
            <a:r>
              <a:rPr lang="fa-IR" sz="3100" b="1" dirty="0">
                <a:solidFill>
                  <a:srgbClr val="00B050"/>
                </a:solidFill>
              </a:rPr>
              <a:t>حرارت مناسب </a:t>
            </a:r>
            <a:r>
              <a:rPr lang="fa-IR" sz="3100" b="1" dirty="0"/>
              <a:t>باشد. </a:t>
            </a:r>
            <a:endParaRPr lang="en-US" sz="3100" b="1" dirty="0"/>
          </a:p>
          <a:p>
            <a:pPr lvl="0" algn="just" rtl="1"/>
            <a:r>
              <a:rPr lang="fa-IR" sz="3100" b="1" dirty="0"/>
              <a:t>مانومتر بايد </a:t>
            </a:r>
            <a:r>
              <a:rPr lang="fa-IR" sz="3100" b="1" dirty="0">
                <a:solidFill>
                  <a:srgbClr val="7030A0"/>
                </a:solidFill>
              </a:rPr>
              <a:t>هم سطح چشم </a:t>
            </a:r>
            <a:r>
              <a:rPr lang="fa-IR" sz="3100" b="1" dirty="0"/>
              <a:t>گيرنده فشارخون قرار گيرد. دستگاه فشارسنج را نزديك بازويي كه مي خواهيد فشارخون را اندازه بگيريد، قرار دهيد. </a:t>
            </a:r>
            <a:endParaRPr lang="en-US" sz="3100" b="1" dirty="0"/>
          </a:p>
          <a:p>
            <a:pPr lvl="0" algn="just" rtl="1"/>
            <a:r>
              <a:rPr lang="fa-IR" sz="3100" b="1" dirty="0"/>
              <a:t>فاصله معاينه شونده با گيرنده فشارخون </a:t>
            </a:r>
            <a:r>
              <a:rPr lang="fa-IR" sz="3100" b="1" dirty="0">
                <a:solidFill>
                  <a:srgbClr val="FF0000"/>
                </a:solidFill>
              </a:rPr>
              <a:t>نبايد بيش از يك متر </a:t>
            </a:r>
            <a:r>
              <a:rPr lang="fa-IR" sz="3100" b="1" dirty="0"/>
              <a:t>باشد.</a:t>
            </a:r>
            <a:endParaRPr lang="en-US" sz="3100" b="1" dirty="0"/>
          </a:p>
          <a:p>
            <a:pPr algn="just" rtl="1"/>
            <a:r>
              <a:rPr lang="fa-IR" sz="3100" b="1" dirty="0"/>
              <a:t>فشارخون را مي توان در حالت نشسته، ايستاده و دراز كش اندازه گيري كرد. </a:t>
            </a:r>
            <a:r>
              <a:rPr lang="fa-IR" sz="3100" b="1" dirty="0">
                <a:solidFill>
                  <a:srgbClr val="FF0000"/>
                </a:solidFill>
              </a:rPr>
              <a:t>بهتر است فشارخون از دست راست و در وضعيت نشسته</a:t>
            </a:r>
            <a:r>
              <a:rPr lang="fa-IR" sz="3100" b="1" dirty="0"/>
              <a:t> اندازه گيري شود. در اندازه گيري فشارخون بين دست راست و چپ ممكن است اختلافي حدود 20-10 ميلي متر جيوه وجود داشته باشد و ملاک مقدار فشارخون بالاتر </a:t>
            </a:r>
            <a:r>
              <a:rPr lang="fa-IR" sz="3100" b="1" dirty="0" smtClean="0"/>
              <a:t>است. </a:t>
            </a:r>
          </a:p>
          <a:p>
            <a:pPr algn="just" rtl="1"/>
            <a:r>
              <a:rPr lang="fa-IR" sz="3100" b="1" dirty="0" smtClean="0"/>
              <a:t>معمولا </a:t>
            </a:r>
            <a:r>
              <a:rPr lang="fa-IR" sz="3100" b="1" dirty="0"/>
              <a:t>فشارخون سيستول در دست راست 10 ميلي متر جيوه بيشتر از دست چپ است به همين دليل غالبا از دست راست براي اندازه گيري فشارخون استفاده مي شود. </a:t>
            </a:r>
            <a:endParaRPr lang="fa-IR" sz="3100" b="1" dirty="0" smtClean="0"/>
          </a:p>
          <a:p>
            <a:pPr algn="just" rtl="1"/>
            <a:r>
              <a:rPr lang="fa-IR" sz="3100" b="1" dirty="0">
                <a:solidFill>
                  <a:srgbClr val="FF0000"/>
                </a:solidFill>
              </a:rPr>
              <a:t>دست فرد نباید خم باشد و مشت نکند و </a:t>
            </a:r>
            <a:r>
              <a:rPr lang="fa-IR" sz="3100" b="1" dirty="0" err="1">
                <a:solidFill>
                  <a:srgbClr val="FF0000"/>
                </a:solidFill>
              </a:rPr>
              <a:t>آويزان</a:t>
            </a:r>
            <a:r>
              <a:rPr lang="fa-IR" sz="3100" b="1" dirty="0">
                <a:solidFill>
                  <a:srgbClr val="FF0000"/>
                </a:solidFill>
              </a:rPr>
              <a:t> </a:t>
            </a:r>
            <a:r>
              <a:rPr lang="fa-IR" sz="3100" b="1" dirty="0" smtClean="0"/>
              <a:t>نباشد.</a:t>
            </a:r>
          </a:p>
          <a:p>
            <a:pPr algn="just" rtl="1"/>
            <a:r>
              <a:rPr lang="fa-IR" sz="3100" b="1" dirty="0" smtClean="0"/>
              <a:t>بازویی </a:t>
            </a:r>
            <a:r>
              <a:rPr lang="fa-IR" sz="3100" b="1" dirty="0"/>
              <a:t>که فشارخون در آن اندازه گیری می شود </a:t>
            </a:r>
            <a:r>
              <a:rPr lang="fa-IR" sz="3100" b="1" dirty="0">
                <a:solidFill>
                  <a:srgbClr val="FF0000"/>
                </a:solidFill>
              </a:rPr>
              <a:t>باید</a:t>
            </a:r>
            <a:r>
              <a:rPr lang="fa-IR" sz="3100" b="1" dirty="0"/>
              <a:t> تا شانه لخت باشد و</a:t>
            </a:r>
            <a:r>
              <a:rPr lang="fa-IR" sz="3100" b="1" dirty="0">
                <a:solidFill>
                  <a:srgbClr val="FF0000"/>
                </a:solidFill>
              </a:rPr>
              <a:t> اگر </a:t>
            </a:r>
            <a:r>
              <a:rPr lang="fa-IR" sz="3100" b="1" dirty="0"/>
              <a:t>آستين لباس بالا زده مي شود بايد نازك و به اندازه كافي گشاد باشد تا روي بازو فشار نياورد و مانع جريان خون و نيز مانع قرارگرفتن صحيح بازوبند روي بازو نشود. </a:t>
            </a:r>
            <a:r>
              <a:rPr lang="fa-IR" sz="3100" b="1" dirty="0">
                <a:solidFill>
                  <a:srgbClr val="FF0000"/>
                </a:solidFill>
              </a:rPr>
              <a:t>اگر</a:t>
            </a:r>
            <a:r>
              <a:rPr lang="fa-IR" sz="3100" b="1" dirty="0"/>
              <a:t> آستين لباس تنگ است بهتر است فرد لباس خود را در آورد. </a:t>
            </a:r>
            <a:r>
              <a:rPr lang="fa-IR" sz="3100" b="1" dirty="0">
                <a:solidFill>
                  <a:srgbClr val="FF0000"/>
                </a:solidFill>
              </a:rPr>
              <a:t>آستين تنگ باعث مي شود مقدار فشارخون كمتر از مقدار واقعي خوانده شود</a:t>
            </a:r>
            <a:r>
              <a:rPr lang="fa-IR" sz="3100" b="1" dirty="0"/>
              <a:t>.</a:t>
            </a:r>
            <a:endParaRPr lang="en-US" sz="3100" b="1" dirty="0"/>
          </a:p>
          <a:p>
            <a:pPr algn="just" rtl="1"/>
            <a:endParaRPr lang="fa-IR" sz="3100" b="1" dirty="0"/>
          </a:p>
          <a:p>
            <a:pPr algn="just"/>
            <a:endParaRPr lang="en-US" dirty="0"/>
          </a:p>
        </p:txBody>
      </p:sp>
    </p:spTree>
    <p:extLst>
      <p:ext uri="{BB962C8B-B14F-4D97-AF65-F5344CB8AC3E}">
        <p14:creationId xmlns:p14="http://schemas.microsoft.com/office/powerpoint/2010/main" val="16825675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t>شرایط </a:t>
            </a:r>
            <a:r>
              <a:rPr lang="fa-IR" dirty="0"/>
              <a:t>افراد معاینه </a:t>
            </a:r>
            <a:r>
              <a:rPr lang="fa-IR" dirty="0" smtClean="0"/>
              <a:t>شونده</a:t>
            </a:r>
            <a:endParaRPr lang="en-US" dirty="0"/>
          </a:p>
        </p:txBody>
      </p:sp>
      <p:sp>
        <p:nvSpPr>
          <p:cNvPr id="3" name="Content Placeholder 2"/>
          <p:cNvSpPr>
            <a:spLocks noGrp="1"/>
          </p:cNvSpPr>
          <p:nvPr>
            <p:ph sz="quarter" idx="1"/>
          </p:nvPr>
        </p:nvSpPr>
        <p:spPr>
          <a:xfrm>
            <a:off x="665435" y="1620673"/>
            <a:ext cx="11253295" cy="4732830"/>
          </a:xfrm>
        </p:spPr>
        <p:txBody>
          <a:bodyPr>
            <a:noAutofit/>
          </a:bodyPr>
          <a:lstStyle/>
          <a:p>
            <a:pPr lvl="0" algn="just" rtl="1">
              <a:lnSpc>
                <a:spcPct val="120000"/>
              </a:lnSpc>
            </a:pPr>
            <a:r>
              <a:rPr lang="fa-IR" sz="1800" b="1" dirty="0" smtClean="0"/>
              <a:t>1. لازم است </a:t>
            </a:r>
            <a:r>
              <a:rPr lang="fa-IR" sz="1800" b="1" dirty="0" smtClean="0">
                <a:solidFill>
                  <a:srgbClr val="FF0000"/>
                </a:solidFill>
              </a:rPr>
              <a:t>۳۰ </a:t>
            </a:r>
            <a:r>
              <a:rPr lang="fa-IR" sz="1800" b="1" dirty="0">
                <a:solidFill>
                  <a:srgbClr val="FF0000"/>
                </a:solidFill>
              </a:rPr>
              <a:t>دقيقه قبل </a:t>
            </a:r>
            <a:r>
              <a:rPr lang="fa-IR" sz="1800" b="1" dirty="0"/>
              <a:t>از اندازه گیری فشارخون از مصرف </a:t>
            </a:r>
            <a:r>
              <a:rPr lang="fa-IR" sz="1800" b="1" dirty="0" smtClean="0"/>
              <a:t>نوشیدنی های کافئین دار </a:t>
            </a:r>
            <a:r>
              <a:rPr lang="fa-IR" sz="1800" b="1" dirty="0"/>
              <a:t>(قهوه و چاي) و الکل و مصرف دخانیات (سیگار و قلیان و پیپ) خودداري كنند، فعاليت بدني شديد نداشته </a:t>
            </a:r>
            <a:r>
              <a:rPr lang="fa-IR" sz="1800" b="1" dirty="0" smtClean="0"/>
              <a:t>باشن</a:t>
            </a:r>
          </a:p>
          <a:p>
            <a:pPr lvl="0" algn="just" rtl="1">
              <a:lnSpc>
                <a:spcPct val="120000"/>
              </a:lnSpc>
            </a:pPr>
            <a:r>
              <a:rPr lang="fa-IR" sz="1800" b="1" dirty="0" smtClean="0"/>
              <a:t>2. </a:t>
            </a:r>
            <a:r>
              <a:rPr lang="fa-IR" sz="1800" b="1" dirty="0" smtClean="0">
                <a:solidFill>
                  <a:srgbClr val="FF0000"/>
                </a:solidFill>
              </a:rPr>
              <a:t>نبايد </a:t>
            </a:r>
            <a:r>
              <a:rPr lang="fa-IR" sz="1800" b="1" dirty="0">
                <a:solidFill>
                  <a:srgbClr val="FF0000"/>
                </a:solidFill>
              </a:rPr>
              <a:t>ناشتا باشند</a:t>
            </a:r>
            <a:r>
              <a:rPr lang="fa-IR" sz="1800" b="1" dirty="0"/>
              <a:t>.</a:t>
            </a:r>
            <a:endParaRPr lang="en-US" sz="1800" b="1" dirty="0"/>
          </a:p>
          <a:p>
            <a:pPr lvl="0" algn="just" rtl="1">
              <a:lnSpc>
                <a:spcPct val="120000"/>
              </a:lnSpc>
            </a:pPr>
            <a:r>
              <a:rPr lang="fa-IR" sz="1800" b="1" dirty="0" smtClean="0"/>
              <a:t>3. قبل </a:t>
            </a:r>
            <a:r>
              <a:rPr lang="fa-IR" sz="1800" b="1" dirty="0"/>
              <a:t>از اندازه گيري فشارخون مثانه باید خالی شده باشد.</a:t>
            </a:r>
            <a:endParaRPr lang="en-US" sz="1800" b="1" dirty="0"/>
          </a:p>
          <a:p>
            <a:pPr lvl="0" algn="just" rtl="1">
              <a:lnSpc>
                <a:spcPct val="120000"/>
              </a:lnSpc>
            </a:pPr>
            <a:r>
              <a:rPr lang="fa-IR" sz="1800" b="1" dirty="0" smtClean="0"/>
              <a:t>4. به </a:t>
            </a:r>
            <a:r>
              <a:rPr lang="fa-IR" sz="1800" b="1" dirty="0"/>
              <a:t>مدت </a:t>
            </a:r>
            <a:r>
              <a:rPr lang="fa-IR" sz="1800" b="1" dirty="0">
                <a:solidFill>
                  <a:srgbClr val="FF0000"/>
                </a:solidFill>
              </a:rPr>
              <a:t>5 دقيقه </a:t>
            </a:r>
            <a:r>
              <a:rPr lang="fa-IR" sz="1800" b="1" dirty="0"/>
              <a:t>قبل از اندازه گیری فشارخون استراحت کنند و </a:t>
            </a:r>
            <a:r>
              <a:rPr lang="fa-IR" sz="1800" b="1" dirty="0" smtClean="0"/>
              <a:t>در حین اندازه گیری صحبت </a:t>
            </a:r>
            <a:r>
              <a:rPr lang="fa-IR" sz="1800" b="1" dirty="0"/>
              <a:t>نکنند.</a:t>
            </a:r>
            <a:endParaRPr lang="en-US" sz="1800" b="1" dirty="0"/>
          </a:p>
          <a:p>
            <a:pPr lvl="0" algn="just" rtl="1">
              <a:lnSpc>
                <a:spcPct val="120000"/>
              </a:lnSpc>
            </a:pPr>
            <a:r>
              <a:rPr lang="fa-IR" sz="1800" b="1" dirty="0" smtClean="0"/>
              <a:t>5. برای </a:t>
            </a:r>
            <a:r>
              <a:rPr lang="fa-IR" sz="1800" b="1" dirty="0"/>
              <a:t>اندازه گیری فشارخون لازم است </a:t>
            </a:r>
            <a:r>
              <a:rPr lang="fa-IR" sz="1800" b="1" dirty="0">
                <a:solidFill>
                  <a:srgbClr val="FF0000"/>
                </a:solidFill>
              </a:rPr>
              <a:t>پاهای فرد داراي تکیه گاه </a:t>
            </a:r>
            <a:r>
              <a:rPr lang="fa-IR" sz="1800" b="1" dirty="0"/>
              <a:t>باشد</a:t>
            </a:r>
            <a:r>
              <a:rPr lang="fa-IR" sz="1800" b="1" dirty="0" smtClean="0"/>
              <a:t>.</a:t>
            </a:r>
          </a:p>
          <a:p>
            <a:pPr lvl="0" algn="just" rtl="1">
              <a:lnSpc>
                <a:spcPct val="120000"/>
              </a:lnSpc>
            </a:pPr>
            <a:r>
              <a:rPr lang="fa-IR" sz="1800" b="1" dirty="0" smtClean="0"/>
              <a:t> 6.  بازوی </a:t>
            </a:r>
            <a:r>
              <a:rPr lang="fa-IR" sz="1800" b="1" dirty="0"/>
              <a:t>دست بيمار بايد طوری قرار گیرد که </a:t>
            </a:r>
            <a:r>
              <a:rPr lang="fa-IR" sz="1800" b="1" dirty="0">
                <a:solidFill>
                  <a:srgbClr val="FF0000"/>
                </a:solidFill>
              </a:rPr>
              <a:t>تحت حمایت </a:t>
            </a:r>
            <a:r>
              <a:rPr lang="fa-IR" sz="1800" b="1" dirty="0"/>
              <a:t>باشد (تكيه گاه داشته باشد) و به طور افقي و  </a:t>
            </a:r>
            <a:r>
              <a:rPr lang="fa-IR" sz="1800" b="1" dirty="0">
                <a:solidFill>
                  <a:srgbClr val="FF0000"/>
                </a:solidFill>
              </a:rPr>
              <a:t>هم سطح قلب </a:t>
            </a:r>
            <a:r>
              <a:rPr lang="fa-IR" sz="1800" b="1" dirty="0"/>
              <a:t>قرار گيرد. </a:t>
            </a:r>
            <a:endParaRPr lang="en-US" sz="1800" b="1" dirty="0"/>
          </a:p>
          <a:p>
            <a:pPr lvl="0" algn="just" rtl="1">
              <a:lnSpc>
                <a:spcPct val="120000"/>
              </a:lnSpc>
            </a:pPr>
            <a:r>
              <a:rPr lang="fa-IR" sz="1800" b="1" dirty="0" smtClean="0"/>
              <a:t>7. از </a:t>
            </a:r>
            <a:r>
              <a:rPr lang="fa-IR" sz="1800" b="1" dirty="0"/>
              <a:t>گفتگوهاي مهيج و شوخي با فرد معاينه شونده، خودداري شود.</a:t>
            </a:r>
            <a:endParaRPr lang="en-US" sz="1800" b="1" dirty="0"/>
          </a:p>
          <a:p>
            <a:pPr lvl="0" algn="just" rtl="1">
              <a:lnSpc>
                <a:spcPct val="120000"/>
              </a:lnSpc>
            </a:pPr>
            <a:r>
              <a:rPr lang="fa-IR" sz="1800" b="1" dirty="0" smtClean="0"/>
              <a:t>8. در </a:t>
            </a:r>
            <a:r>
              <a:rPr lang="fa-IR" sz="1800" b="1" dirty="0"/>
              <a:t>حين اندازه گيري فرد بايد آرام و بی حرکت بنشیند و ساكت باشد و گيرنده فشارخون نيز بايد ساكت </a:t>
            </a:r>
            <a:r>
              <a:rPr lang="fa-IR" sz="1800" b="1" dirty="0" smtClean="0"/>
              <a:t>باشد. در </a:t>
            </a:r>
            <a:r>
              <a:rPr lang="fa-IR" sz="1800" b="1" dirty="0"/>
              <a:t>غير اين صورت در اثر استرس و هيجان ناشي از اين شرايط، ممكن است فشارخون فرد افزايش يابد.</a:t>
            </a:r>
            <a:endParaRPr lang="en-US" sz="1800" b="1" dirty="0"/>
          </a:p>
          <a:p>
            <a:pPr algn="just" rtl="1">
              <a:lnSpc>
                <a:spcPct val="120000"/>
              </a:lnSpc>
            </a:pPr>
            <a:endParaRPr lang="en-US" sz="1800" b="1" dirty="0"/>
          </a:p>
        </p:txBody>
      </p:sp>
    </p:spTree>
    <p:extLst>
      <p:ext uri="{BB962C8B-B14F-4D97-AF65-F5344CB8AC3E}">
        <p14:creationId xmlns:p14="http://schemas.microsoft.com/office/powerpoint/2010/main" val="33347243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5">
      <a:majorFont>
        <a:latin typeface="Arial Black"/>
        <a:ea typeface=""/>
        <a:cs typeface="B Titr"/>
      </a:majorFont>
      <a:minorFont>
        <a:latin typeface="Times New Roman"/>
        <a:ea typeface=""/>
        <a:cs typeface="B Mitr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4176</TotalTime>
  <Words>2447</Words>
  <Application>Microsoft Office PowerPoint</Application>
  <PresentationFormat>Widescreen</PresentationFormat>
  <Paragraphs>133</Paragraphs>
  <Slides>18</Slides>
  <Notes>14</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18</vt:i4>
      </vt:variant>
    </vt:vector>
  </HeadingPairs>
  <TitlesOfParts>
    <vt:vector size="31" baseType="lpstr">
      <vt:lpstr>Arial</vt:lpstr>
      <vt:lpstr>Arial Black</vt:lpstr>
      <vt:lpstr>B Koodak</vt:lpstr>
      <vt:lpstr>B Mitra</vt:lpstr>
      <vt:lpstr>B Nazanin</vt:lpstr>
      <vt:lpstr>B Titr</vt:lpstr>
      <vt:lpstr>Calibri</vt:lpstr>
      <vt:lpstr>Calibri Light</vt:lpstr>
      <vt:lpstr>Times New Roman</vt:lpstr>
      <vt:lpstr>Wingdings</vt:lpstr>
      <vt:lpstr>Wingdings 2</vt:lpstr>
      <vt:lpstr>Office Theme</vt:lpstr>
      <vt:lpstr>Custom Design</vt:lpstr>
      <vt:lpstr>باقری – کارشناس بیماری های غیرواگیرشایع</vt:lpstr>
      <vt:lpstr>پر فشاری خون ( فشار خون بالا )</vt:lpstr>
      <vt:lpstr>اندازه گیری فشارخون</vt:lpstr>
      <vt:lpstr>اندازه گيري فشارخون</vt:lpstr>
      <vt:lpstr>PowerPoint Presentation</vt:lpstr>
      <vt:lpstr>مشکلات دستگاه که موجب خطا در اندازه گیری می گردند</vt:lpstr>
      <vt:lpstr>مراحل اندازه گیری فشارخون:</vt:lpstr>
      <vt:lpstr>نکاتی که باید در اندازه گیری فشارخون مورد توجه قرارداد</vt:lpstr>
      <vt:lpstr>شرایط افراد معاینه شونده</vt:lpstr>
      <vt:lpstr>شرايطي كه در مورد استفاده از گوشي در هنگام اندازه گیری فشارخون بايد رعايت كرد</vt:lpstr>
      <vt:lpstr>انتخاب و بستن بازوبند</vt:lpstr>
      <vt:lpstr>PowerPoint Presentation</vt:lpstr>
      <vt:lpstr>PowerPoint Presentation</vt:lpstr>
      <vt:lpstr>اندازه گيري فشارخون با فشارسنج عقربه ای</vt:lpstr>
      <vt:lpstr>اندازه گيري فشارخون سيستول و دياستول با گوشي و با استفاده از دستگاههاي فشارسنج جيوه اي يا عقربه ای </vt:lpstr>
      <vt:lpstr>PowerPoint Presentation</vt:lpstr>
      <vt:lpstr>طبقه بندی سطح فشارخون</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Dear</dc:creator>
  <cp:lastModifiedBy>Windows User</cp:lastModifiedBy>
  <cp:revision>327</cp:revision>
  <cp:lastPrinted>2019-06-02T05:54:56Z</cp:lastPrinted>
  <dcterms:created xsi:type="dcterms:W3CDTF">2019-01-10T19:35:15Z</dcterms:created>
  <dcterms:modified xsi:type="dcterms:W3CDTF">2023-10-01T18:45:59Z</dcterms:modified>
</cp:coreProperties>
</file>