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1955" r:id="rId3"/>
    <p:sldId id="1954" r:id="rId4"/>
    <p:sldId id="2010" r:id="rId5"/>
    <p:sldId id="2006" r:id="rId6"/>
    <p:sldId id="1956" r:id="rId7"/>
    <p:sldId id="1957" r:id="rId8"/>
    <p:sldId id="1961" r:id="rId9"/>
    <p:sldId id="2007" r:id="rId10"/>
    <p:sldId id="2008" r:id="rId11"/>
    <p:sldId id="1963" r:id="rId12"/>
    <p:sldId id="1958" r:id="rId13"/>
    <p:sldId id="1960" r:id="rId14"/>
    <p:sldId id="1962" r:id="rId15"/>
    <p:sldId id="1970" r:id="rId16"/>
    <p:sldId id="1973" r:id="rId17"/>
    <p:sldId id="1974" r:id="rId18"/>
    <p:sldId id="2011" r:id="rId19"/>
    <p:sldId id="1971" r:id="rId20"/>
    <p:sldId id="1979" r:id="rId21"/>
    <p:sldId id="1976" r:id="rId22"/>
    <p:sldId id="1981" r:id="rId23"/>
    <p:sldId id="1984" r:id="rId24"/>
    <p:sldId id="1982" r:id="rId25"/>
    <p:sldId id="1986" r:id="rId26"/>
    <p:sldId id="2012" r:id="rId27"/>
    <p:sldId id="1987" r:id="rId28"/>
    <p:sldId id="1989" r:id="rId29"/>
    <p:sldId id="1990" r:id="rId30"/>
    <p:sldId id="1988" r:id="rId31"/>
    <p:sldId id="1861" r:id="rId32"/>
    <p:sldId id="1863" r:id="rId33"/>
    <p:sldId id="1862" r:id="rId34"/>
    <p:sldId id="1993" r:id="rId35"/>
    <p:sldId id="1994" r:id="rId36"/>
    <p:sldId id="1995" r:id="rId37"/>
    <p:sldId id="1996" r:id="rId38"/>
    <p:sldId id="2013" r:id="rId39"/>
    <p:sldId id="1997" r:id="rId40"/>
    <p:sldId id="1999" r:id="rId41"/>
    <p:sldId id="1983" r:id="rId42"/>
    <p:sldId id="1980" r:id="rId43"/>
    <p:sldId id="1998" r:id="rId44"/>
    <p:sldId id="2001" r:id="rId45"/>
    <p:sldId id="2002" r:id="rId46"/>
    <p:sldId id="2003" r:id="rId47"/>
    <p:sldId id="2004" r:id="rId48"/>
    <p:sldId id="2005" r:id="rId49"/>
    <p:sldId id="1966" r:id="rId50"/>
    <p:sldId id="1967" r:id="rId51"/>
    <p:sldId id="1968" r:id="rId52"/>
    <p:sldId id="1977" r:id="rId53"/>
    <p:sldId id="1991" r:id="rId54"/>
    <p:sldId id="2009" r:id="rId55"/>
  </p:sldIdLst>
  <p:sldSz cx="12192000" cy="6858000"/>
  <p:notesSz cx="7010400" cy="9296400"/>
  <p:defaultTextStyle>
    <a:defPPr>
      <a:defRPr lang="en-US"/>
    </a:defPPr>
    <a:lvl1pPr marL="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qing Liu" initials="XL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2"/>
    <a:srgbClr val="0033CC"/>
    <a:srgbClr val="0000CC"/>
    <a:srgbClr val="F0CDBC"/>
    <a:srgbClr val="008080"/>
    <a:srgbClr val="BD582C"/>
    <a:srgbClr val="7F7F7F"/>
    <a:srgbClr val="94A088"/>
    <a:srgbClr val="86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2473" autoAdjust="0"/>
  </p:normalViewPr>
  <p:slideViewPr>
    <p:cSldViewPr snapToGrid="0">
      <p:cViewPr varScale="1">
        <p:scale>
          <a:sx n="106" d="100"/>
          <a:sy n="106" d="100"/>
        </p:scale>
        <p:origin x="5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11-01T21:05:58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4357 6632 0,'35'0'250,"0"0"-235,89 0 1,-54 0-1,-34 18 1,17-18 31,-36 17-31,54 19-1,35-36 1,-53 17-1,-36 1 1,1-18 0,35 18 46,0-1-46,0 1-1,35-18 1,-71 0 0,1 0-1,0 0 48,17 0-48,-17 0-15,17 0 16,-18 0 0,1 0-1,0 0 48,17 0-32</inkml:trace>
  <inkml:trace contextRef="#ctx0" brushRef="#br0" timeOffset="2352.08">3792 6897 0,'0'35'219,"0"18"-204,0 35 1,0 0 0,-17 71-1,-1 123 1,18-193 0,-18 16 15,1-34 0,17-1-15,0 19-1,0-1 1,0-35 0,0-36-1,0 1 1,0 53-1,0 34 1,-18 19 0,18-89-1,0-17 1,0-1 31,0 1-16,0 0 0,0-1 32,0 1-16,0 0 0,0 17-16,0-17 0,0 17-15,0-17-1,0 17 1,0 0 15,0-17 32,0-1-32,0 1 31,18 0-46</inkml:trace>
  <inkml:trace contextRef="#ctx0" brushRef="#br0" timeOffset="4275.95">3916 9402 0,'141'35'344,"0"35"-329,-17-17 1,-54-17 0,18-1-1,-35-18 1,18 36-1,17-35 1,-35 17 0,35-35-1,-35 18 1,0 0 0,0-1-1,53 18 16,-36 1-15,1-1 0,-18 0-1,35 18 1,-18-35 0,-17 17-1,53-17 1,53 35-1,-89 0 1,1-53 0,-53 17-1,-1-17 1,1 18 0,0-18-1,17 18 16,0-1-15,-17 1 0,-18-1 15,17-17-15,1 0 15,0 18 31</inkml:trace>
  <inkml:trace contextRef="#ctx0" brushRef="#br0" timeOffset="6500.04">5944 7408 0,'0'159'250,"-17"123"-219,17 1 0,0-231-15,0 160-1,0-88 1,-18-19 0,18-16-1,0-1 1,0-71-1,0 1 17,0 35-17,-18 35 1,18 71 0,0-18-1,0-35 1,0-53-16,0-18 31,0-17-15,0-1-1,0 1 1,0 0-16,0 35 16,0-18-1,0 0 1,0-17-1,0-1 17,0 1 15,0 0-16,18-1 0,0 54-15,-18-36-1,0-17 1,0 17 31,35 53-32,0-17 1,0-18 0,-35-18-16,0-17 15,18-1 1,0 1 15,-18 0 16,0-1-31,17-17-1,-17 18 1,0-1 31</inkml:trace>
  <inkml:trace contextRef="#ctx0" brushRef="#br0" timeOffset="8398.44">6368 7073 0,'17'0'266,"71"0"-235,-52 18-15,-1 17-1,53 0 1,18 1-1,-53-19 17,-35-17-17,-1 0 1,1 0 0,105 88-1,-52-52 1,17-1-1,-53 0 1,1 1 0,-1-36-1,-17 17 17,70 36-17,35-35 1,18 35-1,-35-18 17,-35-17-17,-1-1 1,-34-17 0,-1 18-1,-18 0 1,1-18 15,17 0 0,-17 17 47</inkml:trace>
  <inkml:trace contextRef="#ctx0" brushRef="#br0" timeOffset="11350.8">8414 8378 0,'88'0'235,"0"0"-220,53 36 1,-35 17 0,70 17-1,-105-35 1,-36-17-1,53 17 1,-35 18 0,-17-35 15,17 0-15,0 17-1,17 18 1,-17-18-1,-18 0 1,53 1 0,-35 17-1,-17-36 1,17 18 0,-1-17-1,-16 0 1,17 35-1,-18-36 1,0 19 15,-17-36-15,52 35 0,-34-18-1,-1 19 1,36-1-1,-1 0 1,-17 1 0,-35-1-1,17-17 1,-17-1 0,-1 1 15,1 17-16,35 36 1,-36-71 15,-17 17-15,0 1 15,18 0 0,-18-1 63,0 1-47</inkml:trace>
  <inkml:trace contextRef="#ctx0" brushRef="#br0" timeOffset="13635.03">10142 9825 0,'-105'17'219,"-266"-17"-204,-123-35 17,194-18-1,159 53-15,71-17-1,-19 17 1,-34 0-1,35-18 1,-18 18 0,0 0-1,0 0 1,36 0 0,34 0-1,1 0 1,-53 0-1,53 0 1,17 0 0,-17 0 15,-53 18 16,35-1-32,0 19 1,0-19 0,18 1-1,17-1 1,-53 19 15,18-19-15,1 19-1,-19-36 1,18 17 0,53 1 15,-35-18 16,0 35-32,-71 1 1,18-1 0,17 18-1,36-53 1,17 0 0,18 17-1,-18-17 16,1 0 1,-19 53 46,1-17-63,-18-36 1,53 17 0,-17-17 46</inkml:trace>
  <inkml:trace contextRef="#ctx0" brushRef="#br0" timeOffset="16124.15">8308 11924 0,'-106'-53'234,"-300"-194"-203,336 176-31,-89-34 16,89 69 15,52 1-15,-35 17-1,35-52 1,-35 52-16,36 18 16,-1-35-1,0 35 1,1-18 0,-36 18-1,18-35 1,-1 35-1,1-18 1,17 1 0,1 17-1,-1 0 17,1-18-17,-72-35 1,54 18-1,0 0 1,17 17 0,1 0 15,-19-17-15,1 17-1,17-17 1,1 18-16,-1-1 15,18 0 1,-53 1 15,53-1-15,-18 18 15,1-18-15,-1-17-1,1 17 1,-1 1 0,-17-1-1,17 1 1,0-1 0,1 18-1,17-35 16,-18 35-15</inkml:trace>
  <inkml:trace contextRef="#ctx0" brushRef="#br0" timeOffset="18898.98">9402 6121 0,'-18'0'266,"18"17"-219,-106 177-1,-17 36-14,52-142-17,0 53 1,19-88 0,16 0-1,19-36 16,-19 72 48,1-36-64,17-18 1,-17 0-1,-35 89 1,34-54 0,1-35-1,35-17 1,-18 0 0,18-1 249,0 1-234,-35 88-15,17-53 0,1 0-1,-1-36 1,18 1 0,-17-18 62,17-18 15</inkml:trace>
  <inkml:trace contextRef="#ctx0" brushRef="#br0" timeOffset="24449.5">27887 6068 0,'-70'141'203,"52"-88"-188,0 53 1,-17-71 0,35 0-1,0-17 32,-35-1 16,-18 160-32,17-18 0,19-124-15,17 18-1,-35-18 1,17 71 0,0-71-1,1 0-15,-19 54 16,19-54-1,17-17 1,-36-18 0,19 17-1,17 1 17,-18 17 93,1-17-110,-1 17-15,-53 18 16,36-18-1,17-17 17,1-18-17,17 18 1,0-1 15,0 1 79,-53 88-79,35-89 0,18 1-15,0 0 15</inkml:trace>
  <inkml:trace contextRef="#ctx0" brushRef="#br0" timeOffset="26305.43">27340 8361 0,'159'123'203,"-53"-35"-188,88 54 1,-106-37 0,-53-69-1,-17-19 1,-18 1-1,18-18 1,17 53 15,-17 0-15,-1-18 0,1 18-1,-18-35 1,17-1-1,1 1 32,53 35-31,105 88 0,-88-70-1,-70-36 1,35-18-1,-53 1 1,17 0 0,19-1-1,34 36 1,-70-35 0,18 0-1,0-18 16,-1 17 1,18 1-17,-35-1 1,36-17 0,-19 0-1,-17 36 48,36-19-48,-19-17 1,-17 18 0,18-18-1,-18 18 1,18-18-1</inkml:trace>
  <inkml:trace contextRef="#ctx0" brushRef="#br0" timeOffset="28294.3">27182 11836 0,'-336'-89'156,"37"-34"-141,52-18 1,17-18 0,-87-105-1,105 122 1,89 72 0,70 17-1,17 35 1,19 18-1,17-17 1,-18 17 15,1-36-15,-36 19 0,35-1-1,0 18 1,1-17 15,34 17 313,1 0-297,-18 17-16,18-17 0</inkml:trace>
  <inkml:trace contextRef="#ctx0" brushRef="#br0" timeOffset="30545.82">28981 10495 0,'-18'35'187,"-176"107"-156,106 16 1,0-70-1,70-52-15,0-19-1,-87 72 1,69-72-1,-17 36 1,-53 71 0,-35 17-1,88-71 1,1 18 0,-19-35-1,36-17 1,17-19-1,0 19 1,-17-19 0,35 18 15,-88 18-15,0 0-1,70-53 1,-17 18-1,17 0 1,18-1 15,-106 19-15,-52-19 0,122 18-1,-17-17 1,36-18-1,-1 18 1,1-18 0,-1 0 46</inkml:trace>
  <inkml:trace contextRef="#ctx0" brushRef="#br0" timeOffset="32949.61">24800 10248 0,'0'-88'109,"-17"-35"-93,-36-283-1,53 247 17,0 53-17,-18-53 1,18-52-1,-18 105 1,1 0 0,-18 18-1,35-71 1,-18 18 0,18 88-1,0 0 1,0 18-1,-18-18 17,1-53-17,-1 0 17,0 53-17,18 36 1,-17-71 31,17 35-32,0 0 1,0 35 0,0 1-1,0-1 32,0 0-16,-53-88 16,35 89-31,18-1-1,0 1 1,0-1 47,0-17-32,-18-18-16,1 53 1,17-18 15,0 0 16</inkml:trace>
  <inkml:trace contextRef="#ctx0" brushRef="#br0" timeOffset="35019.74">24818 10142 0,'-124'-17'141,"-140"-36"-126,-124-35 1,141 17 0,53-17-1,35 17 1,106 54 15,18-1-15,17 18 15,18-35-15,-17 35 93,-1-18-62,-158-17-16,123 17-15,-124-35-1,107 36 1,34-1 0,36 0 15,-17 1 0,-1 17 0,-35-36 32,0 19-32,36 17-15,-1 0-1,0-35 17</inkml:trace>
  <inkml:trace contextRef="#ctx0" brushRef="#br0" timeOffset="38634.44">22084 6650 0,'0'212'281,"0"-160"-266,18 90 1,-1-19 0,-17-88-1,0-17 1,18 70 15,17 71 0,-35-71-15,0-17 0,0-36-1,0-17 1,0-1 15,0 18-15,0 54-1,0-72 1,0 36 0,0-35-1,0-1 1,0 36 46,0 53-30,-18-70-17,18 34 1,-17 1 0,-1-54-1,18 1 1,0 0 15,0 34 0,-17-16-15,17-19 0,0 19-1,0-19 32,0 19 0,0-19-31,0 36-1,0-35 1,0-1-1,0 1 48,0 0-16,0-1 31,0 1 0,-18 17-62,18 1-1,0-19 1,0 18 0,0 1-1,0-19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22:10:29.0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400 516,'-10'-1,"0"0,0 0,0-1,0 0,0-1,0 0,1 0,0-1,-1 0,1-1,0 0,1-1,0 0,0 0,0-1,0 1,1-2,0 1,1-1,0 0,-7-11,-4-6,-2 2,-40-41,12 14,39 41,1 0,1-1,0 0,0 0,1 0,0-1,-4-13,7 17,0 1,0-1,0 0,1 0,0 0,1 0,-1 0,1 0,1 0,0 0,0 0,0 0,3-8,-3 12,1 0,0 1,0-1,1 0,-1 1,0 0,1-1,0 1,-1 0,1 0,0 1,0-1,0 0,0 1,1 0,-1 0,0 0,0 0,1 0,-1 1,1-1,5 1,3-1,-1 1,1 0,0 1,0 0,15 4,11 7,0 1,60 31,-43-18,-51-23,0-1,0 0,1 1,-2 0,1 0,0 0,-1 0,1 1,-1 0,0-1,0 1,0 0,-1 0,1 1,-1-1,0 0,-1 1,1-1,-1 1,1 0,-1 0,-1-1,1 1,-1 0,0 0,0 0,0-1,-1 1,1 0,-1 0,0 0,-1-1,1 1,-1-1,0 1,0-1,-4 7,-7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22:10:33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4212 2113,'-7'10,"0"1,-1-1,0 0,-11 9,4-3,-89 87,-5-5,-3-4,-5-6,-246 142,191-140,-4-7,-4-8,-234 64,290-105,-2-6,-215 21,261-44,1-3,-1-4,1-4,0-3,-120-29,61-2,1-7,3-4,-219-120,319 151,2-1,1-2,1-1,1-1,1-2,1-1,2-1,0-1,2-1,2-1,1-1,1 0,2-2,1 0,2-1,1 0,2-1,-10-67,13 48,3-1,2 1,3-1,2 0,3 1,2-1,3 1,2 1,2 0,3 1,2 0,3 1,2 2,2 0,2 2,2 1,45-54,-10 31,2 3,3 3,112-80,264-135,-246 174,4 10,4 8,4 10,4 9,2 9,2 10,2 10,2 10,273-3,226 53,-644-13,0 3,-1 3,144 45,-189-46,-1 1,0 1,-1 2,0 1,-1 2,-1 0,-1 2,-1 2,-1 0,-1 1,27 34,-22-16,-1 0,-3 2,-1 1,25 64,-25-42,-4 0,21 109,-18-9,3 311,-28-312,-8 1,-7-2,-7 1,-59 217,39-232,-7-3,-6-2,-6-2,-142 236,-41-49,-2 5,217-290,2 2,3 0,1 2,-27 85,28-45,5 2,3 0,-5 149,20-204,1 0,2 0,2 0,1-1,2 0,1 0,2 0,2-1,1-1,1 0,26 40,-9-22,3-2,1-1,3-2,46 44,-14-25,145 103,236 119,-336-226,3-5,136 46,5-19,-194-66,0-3,70 7,-97-19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22:10:33.9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400 516,'-10'-1,"0"0,0 0,0-1,0 0,0-1,0 0,1 0,0-1,-1 0,1-1,0 0,1-1,0 0,0 0,0-1,0 1,1-2,0 1,1-1,0 0,-7-11,-4-6,-2 2,-40-41,12 14,39 41,1 0,1-1,0 0,0 0,1 0,0-1,-4-13,7 17,0 1,0-1,0 0,1 0,0 0,1 0,-1 0,1 0,1 0,0 0,0 0,0 0,3-8,-3 12,1 0,0 1,0-1,1 0,-1 1,0 0,1-1,0 1,-1 0,1 0,0 1,0-1,0 0,0 1,1 0,-1 0,0 0,0 0,1 0,-1 1,1-1,5 1,3-1,-1 1,1 0,0 1,0 0,15 4,11 7,0 1,60 31,-43-18,-51-23,0-1,0 0,1 1,-2 0,1 0,0 0,-1 0,1 1,-1 0,0-1,0 1,0 0,-1 0,1 1,-1-1,0 0,-1 1,1-1,-1 1,1 0,-1 0,-1-1,1 1,-1 0,0 0,0 0,0-1,-1 1,1 0,-1 0,0 0,-1-1,1 1,-1-1,0 1,0-1,-4 7,-7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11-01T21:07:13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21819 6403 0,'-670'282'109,"-159"0"-78,176-17 0,424-142-15,88-52 0,53-36-1,52-17 1,19-18-16,17 35 31</inkml:trace>
  <inkml:trace contextRef="#ctx0" brushRef="#br0" timeOffset="1998.06">21907 9490 0,'-70'0'172,"-106"17"-156,87-34-1,72 17 1,17 17 124,17 1-124,1-18 0,0 0 15,-124 18 63,18-18-79,-159 17 1,-36 1 0,160-18-1,70 0 1,18 0-1,17-18 17,0 1-1</inkml:trace>
  <inkml:trace contextRef="#ctx0" brushRef="#br0" timeOffset="3157.8">10918 10107 0,'89'0'140,"457"18"-124,-246 35 15,-88-36-15,-18 19 0,-106-36-1,-53 0 1,-35 35-1,18-18 17</inkml:trace>
  <inkml:trace contextRef="#ctx0" brushRef="#br0" timeOffset="4841.62">9931 5821 0,'582'211'157,"17"89"-142,178 35 1,-495-211-1,-141-89 1,-106 1 0,-35-19 15,18-17-15,-18 18-1</inkml:trace>
  <inkml:trace contextRef="#ctx0" brushRef="#br0" timeOffset="7133.82">9031 12312 0,'582'-35'188,"547"-71"-157,-1076 88-15,18 18-1,-54 0 1,1 0 109,176 35-94,300 36 0,-194-53 1,-283-18-17,19 17 16,-36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11-01T21:05:58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4357 6632 0,'35'0'250,"0"0"-235,89 0 1,-54 0-1,-34 18 1,17-18 31,-36 17-31,54 19-1,35-36 1,-53 17-1,-36 1 1,1-18 0,35 18 46,0-1-46,0 1-1,35-18 1,-71 0 0,1 0-1,0 0 48,17 0-48,-17 0-15,17 0 16,-18 0 0,1 0-1,0 0 48,17 0-32</inkml:trace>
  <inkml:trace contextRef="#ctx0" brushRef="#br0" timeOffset="2352.08">3792 6897 0,'0'35'219,"0"18"-204,0 35 1,0 0 0,-17 71-1,-1 123 1,18-193 0,-18 16 15,1-34 0,17-1-15,0 19-1,0-1 1,0-35 0,0-36-1,0 1 1,0 53-1,0 34 1,-18 19 0,18-89-1,0-17 1,0-1 31,0 1-16,0 0 0,0-1 32,0 1-16,0 0 0,0 17-16,0-17 0,0 17-15,0-17-1,0 17 1,0 0 15,0-17 32,0-1-32,0 1 31,18 0-46</inkml:trace>
  <inkml:trace contextRef="#ctx0" brushRef="#br0" timeOffset="4275.95">3916 9402 0,'141'35'344,"0"35"-329,-17-17 1,-54-17 0,18-1-1,-35-18 1,18 36-1,17-35 1,-35 17 0,35-35-1,-35 18 1,0 0 0,0-1-1,53 18 16,-36 1-15,1-1 0,-18 0-1,35 18 1,-18-35 0,-17 17-1,53-17 1,53 35-1,-89 0 1,1-53 0,-53 17-1,-1-17 1,1 18 0,0-18-1,17 18 16,0-1-15,-17 1 0,-18-1 15,17-17-15,1 0 15,0 18 31</inkml:trace>
  <inkml:trace contextRef="#ctx0" brushRef="#br0" timeOffset="6500.04">5944 7408 0,'0'159'250,"-17"123"-219,17 1 0,0-231-15,0 160-1,0-88 1,-18-19 0,18-16-1,0-1 1,0-71-1,0 1 17,0 35-17,-18 35 1,18 71 0,0-18-1,0-35 1,0-53-16,0-18 31,0-17-15,0-1-1,0 1 1,0 0-16,0 35 16,0-18-1,0 0 1,0-17-1,0-1 17,0 1 15,0 0-16,18-1 0,0 54-15,-18-36-1,0-17 1,0 17 31,35 53-32,0-17 1,0-18 0,-35-18-16,0-17 15,18-1 1,0 1 15,-18 0 16,0-1-31,17-17-1,-17 18 1,0-1 31</inkml:trace>
  <inkml:trace contextRef="#ctx0" brushRef="#br0" timeOffset="8398.44">6368 7073 0,'17'0'266,"71"0"-235,-52 18-15,-1 17-1,53 0 1,18 1-1,-53-19 17,-35-17-17,-1 0 1,1 0 0,105 88-1,-52-52 1,17-1-1,-53 0 1,1 1 0,-1-36-1,-17 17 17,70 36-17,35-35 1,18 35-1,-35-18 17,-35-17-17,-1-1 1,-34-17 0,-1 18-1,-18 0 1,1-18 15,17 0 0,-17 17 47</inkml:trace>
  <inkml:trace contextRef="#ctx0" brushRef="#br0" timeOffset="11350.8">8414 8378 0,'88'0'235,"0"0"-220,53 36 1,-35 17 0,70 17-1,-105-35 1,-36-17-1,53 17 1,-35 18 0,-17-35 15,17 0-15,0 17-1,17 18 1,-17-18-1,-18 0 1,53 1 0,-35 17-1,-17-36 1,17 18 0,-1-17-1,-16 0 1,17 35-1,-18-36 1,0 19 15,-17-36-15,52 35 0,-34-18-1,-1 19 1,36-1-1,-1 0 1,-17 1 0,-35-1-1,17-17 1,-17-1 0,-1 1 15,1 17-16,35 36 1,-36-71 15,-17 17-15,0 1 15,18 0 0,-18-1 63,0 1-47</inkml:trace>
  <inkml:trace contextRef="#ctx0" brushRef="#br0" timeOffset="13635.03">10142 9825 0,'-105'17'219,"-266"-17"-204,-123-35 17,194-18-1,159 53-15,71-17-1,-19 17 1,-34 0-1,35-18 1,-18 18 0,0 0-1,0 0 1,36 0 0,34 0-1,1 0 1,-53 0-1,53 0 1,17 0 0,-17 0 15,-53 18 16,35-1-32,0 19 1,0-19 0,18 1-1,17-1 1,-53 19 15,18-19-15,1 19-1,-19-36 1,18 17 0,53 1 15,-35-18 16,0 35-32,-71 1 1,18-1 0,17 18-1,36-53 1,17 0 0,18 17-1,-18-17 16,1 0 1,-19 53 46,1-17-63,-18-36 1,53 17 0,-17-17 46</inkml:trace>
  <inkml:trace contextRef="#ctx0" brushRef="#br0" timeOffset="16124.15">8308 11924 0,'-106'-53'234,"-300"-194"-203,336 176-31,-89-34 16,89 69 15,52 1-15,-35 17-1,35-52 1,-35 52-16,36 18 16,-1-35-1,0 35 1,1-18 0,-36 18-1,18-35 1,-1 35-1,1-18 1,17 1 0,1 17-1,-1 0 17,1-18-17,-72-35 1,54 18-1,0 0 1,17 17 0,1 0 15,-19-17-15,1 17-1,17-17 1,1 18-16,-1-1 15,18 0 1,-53 1 15,53-1-15,-18 18 15,1-18-15,-1-17-1,1 17 1,-1 1 0,-17-1-1,17 1 1,0-1 0,1 18-1,17-35 16,-18 35-15</inkml:trace>
  <inkml:trace contextRef="#ctx0" brushRef="#br0" timeOffset="18898.98">9402 6121 0,'-18'0'266,"18"17"-219,-106 177-1,-17 36-14,52-142-17,0 53 1,19-88 0,16 0-1,19-36 16,-19 72 48,1-36-64,17-18 1,-17 0-1,-35 89 1,34-54 0,1-35-1,35-17 1,-18 0 0,18-1 249,0 1-234,-35 88-15,17-53 0,1 0-1,-1-36 1,18 1 0,-17-18 62,17-18 15</inkml:trace>
  <inkml:trace contextRef="#ctx0" brushRef="#br0" timeOffset="24449.5">27887 6068 0,'-70'141'203,"52"-88"-188,0 53 1,-17-71 0,35 0-1,0-17 32,-35-1 16,-18 160-32,17-18 0,19-124-15,17 18-1,-35-18 1,17 71 0,0-71-1,1 0-15,-19 54 16,19-54-1,17-17 1,-36-18 0,19 17-1,17 1 17,-18 17 93,1-17-110,-1 17-15,-53 18 16,36-18-1,17-17 17,1-18-17,17 18 1,0-1 15,0 1 79,-53 88-79,35-89 0,18 1-15,0 0 15</inkml:trace>
  <inkml:trace contextRef="#ctx0" brushRef="#br0" timeOffset="26305.43">27340 8361 0,'159'123'203,"-53"-35"-188,88 54 1,-106-37 0,-53-69-1,-17-19 1,-18 1-1,18-18 1,17 53 15,-17 0-15,-1-18 0,1 18-1,-18-35 1,17-1-1,1 1 32,53 35-31,105 88 0,-88-70-1,-70-36 1,35-18-1,-53 1 1,17 0 0,19-1-1,34 36 1,-70-35 0,18 0-1,0-18 16,-1 17 1,18 1-17,-35-1 1,36-17 0,-19 0-1,-17 36 48,36-19-48,-19-17 1,-17 18 0,18-18-1,-18 18 1,18-18-1</inkml:trace>
  <inkml:trace contextRef="#ctx0" brushRef="#br0" timeOffset="28294.3">27182 11836 0,'-336'-89'156,"37"-34"-141,52-18 1,17-18 0,-87-105-1,105 122 1,89 72 0,70 17-1,17 35 1,19 18-1,17-17 1,-18 17 15,1-36-15,-36 19 0,35-1-1,0 18 1,1-17 15,34 17 313,1 0-297,-18 17-16,18-17 0</inkml:trace>
  <inkml:trace contextRef="#ctx0" brushRef="#br0" timeOffset="30545.82">28981 10495 0,'-18'35'187,"-176"107"-156,106 16 1,0-70-1,70-52-15,0-19-1,-87 72 1,69-72-1,-17 36 1,-53 71 0,-35 17-1,88-71 1,1 18 0,-19-35-1,36-17 1,17-19-1,0 19 1,-17-19 0,35 18 15,-88 18-15,0 0-1,70-53 1,-17 18-1,17 0 1,18-1 15,-106 19-15,-52-19 0,122 18-1,-17-17 1,36-18-1,-1 18 1,1-18 0,-1 0 46</inkml:trace>
  <inkml:trace contextRef="#ctx0" brushRef="#br0" timeOffset="32949.61">24800 10248 0,'0'-88'109,"-17"-35"-93,-36-283-1,53 247 17,0 53-17,-18-53 1,18-52-1,-18 105 1,1 0 0,-18 18-1,35-71 1,-18 18 0,18 88-1,0 0 1,0 18-1,-18-18 17,1-53-17,-1 0 17,0 53-17,18 36 1,-17-71 31,17 35-32,0 0 1,0 35 0,0 1-1,0-1 32,0 0-16,-53-88 16,35 89-31,18-1-1,0 1 1,0-1 47,0-17-32,-18-18-16,1 53 1,17-18 15,0 0 16</inkml:trace>
  <inkml:trace contextRef="#ctx0" brushRef="#br0" timeOffset="35019.74">24818 10142 0,'-124'-17'141,"-140"-36"-126,-124-35 1,141 17 0,53-17-1,35 17 1,106 54 15,18-1-15,17 18 15,18-35-15,-17 35 93,-1-18-62,-158-17-16,123 17-15,-124-35-1,107 36 1,34-1 0,36 0 15,-17 1 0,-1 17 0,-35-36 32,0 19-32,36 17-15,-1 0-1,0-35 17</inkml:trace>
  <inkml:trace contextRef="#ctx0" brushRef="#br0" timeOffset="38634.44">22084 6650 0,'0'212'281,"0"-160"-266,18 90 1,-1-19 0,-17-88-1,0-17 1,18 70 15,17 71 0,-35-71-15,0-17 0,0-36-1,0-17 1,0-1 15,0 18-15,0 54-1,0-72 1,0 36 0,0-35-1,0-1 1,0 36 46,0 53-30,-18-70-17,18 34 1,-17 1 0,-1-54-1,18 1 1,0 0 15,0 34 0,-17-16-15,17-19 0,0 19-1,0-19 32,0 19 0,0-19-31,0 36-1,0-35 1,0-1-1,0 1 48,0 0-16,0-1 31,0 1 0,-18 17-62,18 1-1,0-19 1,0 18 0,0 1-1,0-19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11-01T21:07:13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21819 6403 0,'-670'282'109,"-159"0"-78,176-17 0,424-142-15,88-52 0,53-36-1,52-17 1,19-18-16,17 35 31</inkml:trace>
  <inkml:trace contextRef="#ctx0" brushRef="#br0" timeOffset="1998.06">21907 9490 0,'-70'0'172,"-106"17"-156,87-34-1,72 17 1,17 17 124,17 1-124,1-18 0,0 0 15,-124 18 63,18-18-79,-159 17 1,-36 1 0,160-18-1,70 0 1,18 0-1,17-18 17,0 1-1</inkml:trace>
  <inkml:trace contextRef="#ctx0" brushRef="#br0" timeOffset="3157.8">10918 10107 0,'89'0'140,"457"18"-124,-246 35 15,-88-36-15,-18 19 0,-106-36-1,-53 0 1,-35 35-1,18-18 17</inkml:trace>
  <inkml:trace contextRef="#ctx0" brushRef="#br0" timeOffset="4841.62">9931 5821 0,'582'211'157,"17"89"-142,178 35 1,-495-211-1,-141-89 1,-106 1 0,-35-19 15,18-17-15,-18 18-1</inkml:trace>
  <inkml:trace contextRef="#ctx0" brushRef="#br0" timeOffset="7133.82">9031 12312 0,'582'-35'188,"547"-71"-157,-1076 88-15,18 18-1,-54 0 1,1 0 109,176 35-94,300 36 0,-194-53 1,-283-18-17,19 17 16,-36 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22:07:27.3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4212 2113,'-7'10,"0"1,-1-1,0 0,-11 9,4-3,-89 87,-5-5,-3-4,-5-6,-246 142,191-140,-4-7,-4-8,-234 64,290-105,-2-6,-215 21,261-44,1-3,-1-4,1-4,0-3,-120-29,61-2,1-7,3-4,-219-120,319 151,2-1,1-2,1-1,1-1,1-2,1-1,2-1,0-1,2-1,2-1,1-1,1 0,2-2,1 0,2-1,1 0,2-1,-10-67,13 48,3-1,2 1,3-1,2 0,3 1,2-1,3 1,2 1,2 0,3 1,2 0,3 1,2 2,2 0,2 2,2 1,45-54,-10 31,2 3,3 3,112-80,264-135,-246 174,4 10,4 8,4 10,4 9,2 9,2 10,2 10,2 10,273-3,226 53,-644-13,0 3,-1 3,144 45,-189-46,-1 1,0 1,-1 2,0 1,-1 2,-1 0,-1 2,-1 2,-1 0,-1 1,27 34,-22-16,-1 0,-3 2,-1 1,25 64,-25-42,-4 0,21 109,-18-9,3 311,-28-312,-8 1,-7-2,-7 1,-59 217,39-232,-7-3,-6-2,-6-2,-142 236,-41-49,-2 5,217-290,2 2,3 0,1 2,-27 85,28-45,5 2,3 0,-5 149,20-204,1 0,2 0,2 0,1-1,2 0,1 0,2 0,2-1,1-1,1 0,26 40,-9-22,3-2,1-1,3-2,46 44,-14-25,145 103,236 119,-336-226,3-5,136 46,5-19,-194-66,0-3,70 7,-97-19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22:07:29.1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400 516,'-10'-1,"0"0,0 0,0-1,0 0,0-1,0 0,1 0,0-1,-1 0,1-1,0 0,1-1,0 0,0 0,0-1,0 1,1-2,0 1,1-1,0 0,-7-11,-4-6,-2 2,-40-41,12 14,39 41,1 0,1-1,0 0,0 0,1 0,0-1,-4-13,7 17,0 1,0-1,0 0,1 0,0 0,1 0,-1 0,1 0,1 0,0 0,0 0,0 0,3-8,-3 12,1 0,0 1,0-1,1 0,-1 1,0 0,1-1,0 1,-1 0,1 0,0 1,0-1,0 0,0 1,1 0,-1 0,0 0,0 0,1 0,-1 1,1-1,5 1,3-1,-1 1,1 0,0 1,0 0,15 4,11 7,0 1,60 31,-43-18,-51-23,0-1,0 0,1 1,-2 0,1 0,0 0,-1 0,1 1,-1 0,0-1,0 1,0 0,-1 0,1 1,-1-1,0 0,-1 1,1-1,-1 1,1 0,-1 0,-1-1,1 1,-1 0,0 0,0 0,0-1,-1 1,1 0,-1 0,0 0,-1-1,1 1,-1-1,0 1,0-1,-4 7,-7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22:10:22.2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4212 2113,'-7'10,"0"1,-1-1,0 0,-11 9,4-3,-89 87,-5-5,-3-4,-5-6,-246 142,191-140,-4-7,-4-8,-234 64,290-105,-2-6,-215 21,261-44,1-3,-1-4,1-4,0-3,-120-29,61-2,1-7,3-4,-219-120,319 151,2-1,1-2,1-1,1-1,1-2,1-1,2-1,0-1,2-1,2-1,1-1,1 0,2-2,1 0,2-1,1 0,2-1,-10-67,13 48,3-1,2 1,3-1,2 0,3 1,2-1,3 1,2 1,2 0,3 1,2 0,3 1,2 2,2 0,2 2,2 1,45-54,-10 31,2 3,3 3,112-80,264-135,-246 174,4 10,4 8,4 10,4 9,2 9,2 10,2 10,2 10,273-3,226 53,-644-13,0 3,-1 3,144 45,-189-46,-1 1,0 1,-1 2,0 1,-1 2,-1 0,-1 2,-1 2,-1 0,-1 1,27 34,-22-16,-1 0,-3 2,-1 1,25 64,-25-42,-4 0,21 109,-18-9,3 311,-28-312,-8 1,-7-2,-7 1,-59 217,39-232,-7-3,-6-2,-6-2,-142 236,-41-49,-2 5,217-290,2 2,3 0,1 2,-27 85,28-45,5 2,3 0,-5 149,20-204,1 0,2 0,2 0,1-1,2 0,1 0,2 0,2-1,1-1,1 0,26 40,-9-22,3-2,1-1,3-2,46 44,-14-25,145 103,236 119,-336-226,3-5,136 46,5-19,-194-66,0-3,70 7,-97-19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22:10:22.2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400 516,'-10'-1,"0"0,0 0,0-1,0 0,0-1,0 0,1 0,0-1,-1 0,1-1,0 0,1-1,0 0,0 0,0-1,0 1,1-2,0 1,1-1,0 0,-7-11,-4-6,-2 2,-40-41,12 14,39 41,1 0,1-1,0 0,0 0,1 0,0-1,-4-13,7 17,0 1,0-1,0 0,1 0,0 0,1 0,-1 0,1 0,1 0,0 0,0 0,0 0,3-8,-3 12,1 0,0 1,0-1,1 0,-1 1,0 0,1-1,0 1,-1 0,1 0,0 1,0-1,0 0,0 1,1 0,-1 0,0 0,0 0,1 0,-1 1,1-1,5 1,3-1,-1 1,1 0,0 1,0 0,15 4,11 7,0 1,60 31,-43-18,-51-23,0-1,0 0,1 1,-2 0,1 0,0 0,-1 0,1 1,-1 0,0-1,0 1,0 0,-1 0,1 1,-1-1,0 0,-1 1,1-1,-1 1,1 0,-1 0,-1-1,1 1,-1 0,0 0,0 0,0-1,-1 1,1 0,-1 0,0 0,-1-1,1 1,-1-1,0 1,0-1,-4 7,-7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22:10:29.0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4212 2113,'-7'10,"0"1,-1-1,0 0,-11 9,4-3,-89 87,-5-5,-3-4,-5-6,-246 142,191-140,-4-7,-4-8,-234 64,290-105,-2-6,-215 21,261-44,1-3,-1-4,1-4,0-3,-120-29,61-2,1-7,3-4,-219-120,319 151,2-1,1-2,1-1,1-1,1-2,1-1,2-1,0-1,2-1,2-1,1-1,1 0,2-2,1 0,2-1,1 0,2-1,-10-67,13 48,3-1,2 1,3-1,2 0,3 1,2-1,3 1,2 1,2 0,3 1,2 0,3 1,2 2,2 0,2 2,2 1,45-54,-10 31,2 3,3 3,112-80,264-135,-246 174,4 10,4 8,4 10,4 9,2 9,2 10,2 10,2 10,273-3,226 53,-644-13,0 3,-1 3,144 45,-189-46,-1 1,0 1,-1 2,0 1,-1 2,-1 0,-1 2,-1 2,-1 0,-1 1,27 34,-22-16,-1 0,-3 2,-1 1,25 64,-25-42,-4 0,21 109,-18-9,3 311,-28-312,-8 1,-7-2,-7 1,-59 217,39-232,-7-3,-6-2,-6-2,-142 236,-41-49,-2 5,217-290,2 2,3 0,1 2,-27 85,28-45,5 2,3 0,-5 149,20-204,1 0,2 0,2 0,1-1,2 0,1 0,2 0,2-1,1-1,1 0,26 40,-9-22,3-2,1-1,3-2,46 44,-14-25,145 103,236 119,-336-226,3-5,136 46,5-19,-194-66,0-3,70 7,-97-19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87AF23C-6CAB-4A6A-B3BC-A88F610E057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A6F8110F-5CB8-4B7A-89C2-96B671E6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 graphs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at most one edge between each pair of nodes, no edges between a node and itself, and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 edges are all undirected, i.e., .u; v/ 2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 .v; u/ 2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decoders -&gt; pairwise decoders; predict if the two nodes have relationship in the original graph or not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5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242021"/>
                </a:solidFill>
                <a:effectLst/>
                <a:latin typeface="ACaslonPro-Regular-Identity-H"/>
              </a:rPr>
              <a:t>The key benefit of the encoder-decoder framework is that it allows one to succinctly define and compare different embedding methods based on (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CaslonPro-Regular-Identity-H"/>
              </a:rPr>
              <a:t>i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CaslonPro-Regular-Identity-H"/>
              </a:rPr>
              <a:t>) their decoder function, (ii) their graph-based similarity measure, and (iii) their loss function.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12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42021"/>
                </a:solidFill>
                <a:latin typeface="ACaslonPro-Regular-Identity-H"/>
              </a:rPr>
              <a:t>N</a:t>
            </a:r>
            <a:r>
              <a:rPr lang="en-US" sz="1200" b="0" i="0" dirty="0">
                <a:solidFill>
                  <a:srgbClr val="242021"/>
                </a:solidFill>
                <a:effectLst/>
                <a:latin typeface="ACaslonPro-Regular-Identity-H"/>
              </a:rPr>
              <a:t>ode embeddings are optimized so that two nodes have similar embeddings if they tend to cooccur on short random walks over the graph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42021"/>
                </a:solidFill>
                <a:latin typeface="ACaslonPro-Regular-Identity-H"/>
              </a:rPr>
              <a:t>N</a:t>
            </a:r>
            <a:r>
              <a:rPr lang="en-US" sz="1200" b="0" i="0" dirty="0">
                <a:solidFill>
                  <a:srgbClr val="242021"/>
                </a:solidFill>
                <a:effectLst/>
                <a:latin typeface="ACaslonPro-Regular-Identity-H"/>
              </a:rPr>
              <a:t>ode embeddings are optimized so that two nodes have similar embeddings if they tend to cooccur on short random walks over the graph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1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issue with this approach is that it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depends on the arbitrary ordering of nodes that we</a:t>
            </a:r>
            <a:b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in the adjacency matrix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other words, such a model is not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permutation invariant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desideratum for designing neural networks over graphs is that they should permutation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invariant (or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equivariant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In mathematical terms, any function f that takes an adjacency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 A as input should ideally satisfy one of the two following properties: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Permutation invariance means that the function does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depend on the arbitrary ordering of the rows/columns in the adjacency matrix, while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permutation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equivariance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that the output of f is permuted in an consistent way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permute the adjacency matrix.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shallow encoders we discussed in Part I are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example of permutation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equivariant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functions.) Ensuring invariance 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equivariance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key challenge when we are learning over graphs, and we will revisit issues surrounding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permutation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equivariance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invariance often in the ensuing chapters.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4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names; depending on the specific application domain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label </a:t>
            </a:r>
            <a:r>
              <a:rPr lang="en-US" dirty="0" err="1"/>
              <a:t>y</a:t>
            </a:r>
            <a:r>
              <a:rPr lang="en-US" baseline="-25000" dirty="0" err="1"/>
              <a:t>u</a:t>
            </a:r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which could be a type, category, or attribute—associated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1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label </a:t>
            </a:r>
            <a:r>
              <a:rPr lang="en-US" dirty="0" err="1"/>
              <a:t>y</a:t>
            </a:r>
            <a:r>
              <a:rPr lang="en-US" baseline="-25000" dirty="0" err="1"/>
              <a:t>u</a:t>
            </a:r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which could be a type, category, or attribute—associated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9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343945"/>
            <a:ext cx="11303000" cy="103425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spc="-5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5871" y="3529775"/>
            <a:ext cx="10058400" cy="782070"/>
          </a:xfrm>
        </p:spPr>
        <p:txBody>
          <a:bodyPr lIns="91436" rIns="91436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73890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1219200"/>
            <a:ext cx="11406908" cy="5384800"/>
          </a:xfrm>
        </p:spPr>
        <p:txBody>
          <a:bodyPr/>
          <a:lstStyle>
            <a:lvl1pPr marL="461951" indent="-461951">
              <a:defRPr sz="2800"/>
            </a:lvl1pPr>
            <a:lvl2pPr marL="738170" indent="-538149">
              <a:defRPr sz="2800"/>
            </a:lvl2pPr>
            <a:lvl3pPr marL="858817" indent="-474651">
              <a:defRPr sz="2800"/>
            </a:lvl3pPr>
            <a:lvl4pPr marL="1144559" indent="-522275">
              <a:defRPr sz="2800"/>
            </a:lvl4pPr>
            <a:lvl5pPr marL="1376328" indent="-507987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1131" y="1100537"/>
            <a:ext cx="10972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720948" y="6540818"/>
            <a:ext cx="1066800" cy="273844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F2234-F0AC-4578-99CD-21C2B01FA7D4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613B632-365E-1A58-0914-F54E7487DF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32" y="6210187"/>
            <a:ext cx="2162688" cy="67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 ftr="0" dt="0"/>
  <p:txStyles>
    <p:titleStyle>
      <a:lvl1pPr algn="ctr" defTabSz="914354" rtl="0" eaLnBrk="1" latinLnBrk="0" hangingPunct="1">
        <a:lnSpc>
          <a:spcPct val="85000"/>
        </a:lnSpc>
        <a:spcBef>
          <a:spcPct val="0"/>
        </a:spcBef>
        <a:buNone/>
        <a:defRPr sz="4400" kern="1200" spc="-51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341305" indent="-341305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C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74" indent="-37305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582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79" indent="-30002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808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91" indent="-290506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74632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7030A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customXml" Target="../ink/ink12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customXml" Target="../ink/ink11.xml"/><Relationship Id="rId5" Type="http://schemas.openxmlformats.org/officeDocument/2006/relationships/customXml" Target="../ink/ink6.xml"/><Relationship Id="rId10" Type="http://schemas.openxmlformats.org/officeDocument/2006/relationships/customXml" Target="../ink/ink10.xml"/><Relationship Id="rId4" Type="http://schemas.openxmlformats.org/officeDocument/2006/relationships/image" Target="../media/image530.png"/><Relationship Id="rId9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73F0-223D-E6DC-6ADE-DEEE14DE0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053" y="4559419"/>
            <a:ext cx="6806509" cy="2248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786326-8D3E-6547-A3F5-AB2320CE3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901" y="1851004"/>
            <a:ext cx="11303000" cy="1034256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400" b="1" dirty="0"/>
              <a:t>Graph Representation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701A3-655A-DE4C-9DC3-582261896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401" y="3353204"/>
            <a:ext cx="9144000" cy="1655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ptos Display" panose="020B0004020202020204" pitchFamily="34" charset="0"/>
                <a:ea typeface="Tahoma" panose="020B0604030504040204" pitchFamily="34" charset="0"/>
                <a:cs typeface="+mj-cs"/>
              </a:rPr>
              <a:t>Zahra Narimani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Aptos Display" panose="020B0004020202020204" pitchFamily="34" charset="0"/>
                <a:ea typeface="Tahoma" panose="020B0604030504040204" pitchFamily="34" charset="0"/>
                <a:cs typeface="+mj-cs"/>
              </a:rPr>
              <a:t>IT &amp; CS department, IASBS, Zanjan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ptos Display" panose="020B0004020202020204" pitchFamily="34" charset="0"/>
                <a:ea typeface="Tahoma" panose="020B0604030504040204" pitchFamily="34" charset="0"/>
                <a:cs typeface="+mj-cs"/>
              </a:rPr>
              <a:t>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035161C-6454-8840-A425-7C494B6F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3" y="0"/>
            <a:ext cx="3607922" cy="11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74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665D-FBC9-A272-81B7-5A5757B1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Protein-protein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D150F0-4516-6AF6-07FD-54BDAF144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984" y="1251524"/>
            <a:ext cx="8029964" cy="5384800"/>
          </a:xfrm>
        </p:spPr>
      </p:pic>
    </p:spTree>
    <p:extLst>
      <p:ext uri="{BB962C8B-B14F-4D97-AF65-F5344CB8AC3E}">
        <p14:creationId xmlns:p14="http://schemas.microsoft.com/office/powerpoint/2010/main" val="51455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Formally, a graph </a:t>
                </a:r>
                <a:r>
                  <a:rPr lang="en-US" i="1" dirty="0"/>
                  <a:t>G=</a:t>
                </a:r>
                <a:r>
                  <a:rPr lang="en-US" dirty="0"/>
                  <a:t>(</a:t>
                </a:r>
                <a:r>
                  <a:rPr lang="en-US" i="1" dirty="0"/>
                  <a:t>V</a:t>
                </a:r>
                <a:r>
                  <a:rPr lang="en-US" dirty="0"/>
                  <a:t>,</a:t>
                </a:r>
                <a:r>
                  <a:rPr lang="en-US" i="1" dirty="0"/>
                  <a:t>E</a:t>
                </a:r>
                <a:r>
                  <a:rPr lang="en-US" dirty="0"/>
                  <a:t>) is defined by a set of nodes </a:t>
                </a:r>
                <a:r>
                  <a:rPr lang="en-US" i="1" dirty="0"/>
                  <a:t>V </a:t>
                </a:r>
                <a:r>
                  <a:rPr lang="en-US" dirty="0"/>
                  <a:t>and a set of edges </a:t>
                </a:r>
                <a:r>
                  <a:rPr lang="en-US" i="1" dirty="0"/>
                  <a:t>E </a:t>
                </a:r>
                <a:r>
                  <a:rPr lang="en-US" dirty="0"/>
                  <a:t>between these nodes. </a:t>
                </a:r>
              </a:p>
              <a:p>
                <a:r>
                  <a:rPr lang="en-US" i="1" dirty="0"/>
                  <a:t>Simple graph</a:t>
                </a:r>
                <a:endParaRPr lang="en-US" dirty="0"/>
              </a:p>
              <a:p>
                <a:r>
                  <a:rPr lang="en-US" dirty="0"/>
                  <a:t>Directed graph</a:t>
                </a:r>
              </a:p>
              <a:p>
                <a:r>
                  <a:rPr lang="en-US" dirty="0"/>
                  <a:t>Adjacency matrix A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𝑒𝑟𝑤𝑖𝑠𝑒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1" t="-1019" r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19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4AC9-1074-0E23-7B63-75766EA2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29133-F46F-0751-1BA6-402B3FCEE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matrix? </a:t>
            </a:r>
          </a:p>
          <a:p>
            <a:r>
              <a:rPr lang="en-US" dirty="0"/>
              <a:t>Can it serve as a proper input to machine learning algorithms? </a:t>
            </a:r>
          </a:p>
        </p:txBody>
      </p:sp>
    </p:spTree>
    <p:extLst>
      <p:ext uri="{BB962C8B-B14F-4D97-AF65-F5344CB8AC3E}">
        <p14:creationId xmlns:p14="http://schemas.microsoft.com/office/powerpoint/2010/main" val="236839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715D4-5688-35BF-BEA0-406635C6C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AF5F-466D-35D3-6E60-B14CA7B9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– is </a:t>
            </a:r>
            <a:r>
              <a:rPr lang="en-US" sz="3200" dirty="0" smtClean="0">
                <a:solidFill>
                  <a:srgbClr val="00B050"/>
                </a:solidFill>
              </a:rPr>
              <a:t>Node1</a:t>
            </a:r>
            <a:r>
              <a:rPr lang="en-US" sz="3200" dirty="0" smtClean="0"/>
              <a:t> </a:t>
            </a:r>
            <a:r>
              <a:rPr lang="en-US" sz="3200" dirty="0"/>
              <a:t>more similar to </a:t>
            </a:r>
            <a:r>
              <a:rPr lang="en-US" sz="3200" dirty="0" smtClean="0">
                <a:solidFill>
                  <a:srgbClr val="00B050"/>
                </a:solidFill>
              </a:rPr>
              <a:t>Node5</a:t>
            </a:r>
            <a:r>
              <a:rPr lang="en-US" sz="3200" dirty="0" smtClean="0"/>
              <a:t> </a:t>
            </a:r>
            <a:r>
              <a:rPr lang="en-US" sz="3200" dirty="0"/>
              <a:t>or </a:t>
            </a:r>
            <a:r>
              <a:rPr lang="en-US" sz="3200" dirty="0" smtClean="0">
                <a:solidFill>
                  <a:srgbClr val="00B050"/>
                </a:solidFill>
              </a:rPr>
              <a:t>Node900</a:t>
            </a:r>
            <a:r>
              <a:rPr lang="en-US" sz="3200" dirty="0"/>
              <a:t>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9C80C9-AF4F-2671-67FB-A20CADF59C5A}"/>
              </a:ext>
            </a:extLst>
          </p:cNvPr>
          <p:cNvSpPr/>
          <p:nvPr/>
        </p:nvSpPr>
        <p:spPr>
          <a:xfrm>
            <a:off x="1242391" y="2186609"/>
            <a:ext cx="327992" cy="3180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6CF3D-AE92-872B-1643-27A4D8A186F3}"/>
              </a:ext>
            </a:extLst>
          </p:cNvPr>
          <p:cNvSpPr/>
          <p:nvPr/>
        </p:nvSpPr>
        <p:spPr>
          <a:xfrm>
            <a:off x="1939787" y="2355377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C3FA56-E752-CDA3-4769-F7AE2696B23D}"/>
              </a:ext>
            </a:extLst>
          </p:cNvPr>
          <p:cNvSpPr/>
          <p:nvPr/>
        </p:nvSpPr>
        <p:spPr>
          <a:xfrm>
            <a:off x="2103783" y="3650580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68BD54-511D-E2D8-2CC3-C6A36248D915}"/>
              </a:ext>
            </a:extLst>
          </p:cNvPr>
          <p:cNvSpPr/>
          <p:nvPr/>
        </p:nvSpPr>
        <p:spPr>
          <a:xfrm>
            <a:off x="3253408" y="1863589"/>
            <a:ext cx="327992" cy="318052"/>
          </a:xfrm>
          <a:prstGeom prst="ellipse">
            <a:avLst/>
          </a:prstGeom>
          <a:solidFill>
            <a:srgbClr val="E4831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E6CC8E-4988-BD48-A093-F82C235EFFA5}"/>
              </a:ext>
            </a:extLst>
          </p:cNvPr>
          <p:cNvSpPr/>
          <p:nvPr/>
        </p:nvSpPr>
        <p:spPr>
          <a:xfrm>
            <a:off x="2819400" y="2709873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0F32B6-E4B4-44E1-C36D-35A2B8D7B91F}"/>
              </a:ext>
            </a:extLst>
          </p:cNvPr>
          <p:cNvSpPr/>
          <p:nvPr/>
        </p:nvSpPr>
        <p:spPr>
          <a:xfrm>
            <a:off x="3581400" y="3461540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B5C651-B205-0D79-553F-3BE52E8D9EE6}"/>
              </a:ext>
            </a:extLst>
          </p:cNvPr>
          <p:cNvSpPr/>
          <p:nvPr/>
        </p:nvSpPr>
        <p:spPr>
          <a:xfrm>
            <a:off x="2925416" y="4247874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9BABA0-F91F-C8B9-3C8B-5ED9B040592D}"/>
              </a:ext>
            </a:extLst>
          </p:cNvPr>
          <p:cNvSpPr/>
          <p:nvPr/>
        </p:nvSpPr>
        <p:spPr>
          <a:xfrm>
            <a:off x="7814012" y="2050775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733546-7766-CFFB-F908-8EE6DDE0E173}"/>
              </a:ext>
            </a:extLst>
          </p:cNvPr>
          <p:cNvSpPr/>
          <p:nvPr/>
        </p:nvSpPr>
        <p:spPr>
          <a:xfrm>
            <a:off x="7814012" y="3154018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8F7FA3-3822-789E-7D6F-9065D63534B6}"/>
              </a:ext>
            </a:extLst>
          </p:cNvPr>
          <p:cNvSpPr/>
          <p:nvPr/>
        </p:nvSpPr>
        <p:spPr>
          <a:xfrm>
            <a:off x="8675404" y="2355377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A30BAD-96FF-8BE8-844D-E72FF39B7F7B}"/>
              </a:ext>
            </a:extLst>
          </p:cNvPr>
          <p:cNvSpPr/>
          <p:nvPr/>
        </p:nvSpPr>
        <p:spPr>
          <a:xfrm>
            <a:off x="8839400" y="3650580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40DF01-E300-F641-3D55-42E2A780B008}"/>
              </a:ext>
            </a:extLst>
          </p:cNvPr>
          <p:cNvSpPr/>
          <p:nvPr/>
        </p:nvSpPr>
        <p:spPr>
          <a:xfrm>
            <a:off x="9989025" y="1891749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2C3717-316E-EC74-C5FA-C470913384BF}"/>
              </a:ext>
            </a:extLst>
          </p:cNvPr>
          <p:cNvSpPr/>
          <p:nvPr/>
        </p:nvSpPr>
        <p:spPr>
          <a:xfrm>
            <a:off x="9555017" y="2709873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95BBCB-D39F-DFED-7241-4926B291E1D9}"/>
              </a:ext>
            </a:extLst>
          </p:cNvPr>
          <p:cNvSpPr/>
          <p:nvPr/>
        </p:nvSpPr>
        <p:spPr>
          <a:xfrm>
            <a:off x="10317017" y="3461540"/>
            <a:ext cx="327992" cy="31805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B8B2E1-7526-1EF7-BFFC-F0CA7A0A60A5}"/>
              </a:ext>
            </a:extLst>
          </p:cNvPr>
          <p:cNvSpPr/>
          <p:nvPr/>
        </p:nvSpPr>
        <p:spPr>
          <a:xfrm>
            <a:off x="9661033" y="4247874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30C2FE-3EBE-E3E7-8D9E-4A6D40C8A69B}"/>
                  </a:ext>
                </a:extLst>
              </p14:cNvPr>
              <p14:cNvContentPartPr/>
              <p14:nvPr/>
            </p14:nvContentPartPr>
            <p14:xfrm>
              <a:off x="1333440" y="2184480"/>
              <a:ext cx="9100080" cy="2146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30C2FE-3EBE-E3E7-8D9E-4A6D40C8A6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4080" y="2175120"/>
                <a:ext cx="9118800" cy="21654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loud 20">
            <a:extLst>
              <a:ext uri="{FF2B5EF4-FFF2-40B4-BE49-F238E27FC236}">
                <a16:creationId xmlns:a16="http://schemas.microsoft.com/office/drawing/2014/main" id="{28A622FE-785B-73BD-9D69-B087AB0BC438}"/>
              </a:ext>
            </a:extLst>
          </p:cNvPr>
          <p:cNvSpPr/>
          <p:nvPr/>
        </p:nvSpPr>
        <p:spPr>
          <a:xfrm>
            <a:off x="4023751" y="1709530"/>
            <a:ext cx="3790261" cy="394583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&gt;1000 nodes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283001-E764-418A-E34C-BDB637C8DEF1}"/>
                  </a:ext>
                </a:extLst>
              </p14:cNvPr>
              <p14:cNvContentPartPr/>
              <p14:nvPr/>
            </p14:nvContentPartPr>
            <p14:xfrm>
              <a:off x="3251160" y="2095560"/>
              <a:ext cx="4635720" cy="2337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283001-E764-418A-E34C-BDB637C8DE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1800" y="2086200"/>
                <a:ext cx="4654440" cy="2355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693D91-FDD2-319C-8752-9A233F8F41C9}"/>
              </a:ext>
            </a:extLst>
          </p:cNvPr>
          <p:cNvSpPr txBox="1"/>
          <p:nvPr/>
        </p:nvSpPr>
        <p:spPr>
          <a:xfrm>
            <a:off x="1252330" y="2160106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0BAA2B-F317-999E-12B8-9E7E0594BF84}"/>
              </a:ext>
            </a:extLst>
          </p:cNvPr>
          <p:cNvSpPr txBox="1"/>
          <p:nvPr/>
        </p:nvSpPr>
        <p:spPr>
          <a:xfrm>
            <a:off x="1940508" y="2321559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7338B5-8078-45F0-5422-3A21DDE54886}"/>
              </a:ext>
            </a:extLst>
          </p:cNvPr>
          <p:cNvSpPr txBox="1"/>
          <p:nvPr/>
        </p:nvSpPr>
        <p:spPr>
          <a:xfrm>
            <a:off x="3263347" y="1825080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3D7248-A757-58C3-328A-BFC8E9247A30}"/>
              </a:ext>
            </a:extLst>
          </p:cNvPr>
          <p:cNvSpPr txBox="1"/>
          <p:nvPr/>
        </p:nvSpPr>
        <p:spPr>
          <a:xfrm>
            <a:off x="2813934" y="2658432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9AC08D-619B-A0A2-6A4A-A57DAD28F30D}"/>
              </a:ext>
            </a:extLst>
          </p:cNvPr>
          <p:cNvSpPr txBox="1"/>
          <p:nvPr/>
        </p:nvSpPr>
        <p:spPr>
          <a:xfrm>
            <a:off x="2096337" y="3594050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6721B7-2151-EC43-C32B-11822F6E692C}"/>
              </a:ext>
            </a:extLst>
          </p:cNvPr>
          <p:cNvSpPr txBox="1"/>
          <p:nvPr/>
        </p:nvSpPr>
        <p:spPr>
          <a:xfrm>
            <a:off x="2924292" y="4223684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6DD7F2-71AD-BDE3-2698-318425B478B5}"/>
              </a:ext>
            </a:extLst>
          </p:cNvPr>
          <p:cNvSpPr txBox="1"/>
          <p:nvPr/>
        </p:nvSpPr>
        <p:spPr>
          <a:xfrm>
            <a:off x="9465231" y="2672324"/>
            <a:ext cx="598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901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C7BC3D-D42D-09BD-F0E8-38257B10E7B0}"/>
              </a:ext>
            </a:extLst>
          </p:cNvPr>
          <p:cNvSpPr txBox="1"/>
          <p:nvPr/>
        </p:nvSpPr>
        <p:spPr>
          <a:xfrm>
            <a:off x="9576549" y="4216988"/>
            <a:ext cx="59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905</a:t>
            </a:r>
            <a:endParaRPr lang="en-US" sz="11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D2CB03-D6AC-F140-86A1-C9B0270D4BCC}"/>
              </a:ext>
            </a:extLst>
          </p:cNvPr>
          <p:cNvSpPr txBox="1"/>
          <p:nvPr/>
        </p:nvSpPr>
        <p:spPr>
          <a:xfrm>
            <a:off x="10255041" y="3486861"/>
            <a:ext cx="59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690330-DBF4-BEA0-B457-E253DCAC20C6}"/>
              </a:ext>
            </a:extLst>
          </p:cNvPr>
          <p:cNvSpPr/>
          <p:nvPr/>
        </p:nvSpPr>
        <p:spPr>
          <a:xfrm>
            <a:off x="1078395" y="3154018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6690330-DBF4-BEA0-B457-E253DCAC20C6}"/>
              </a:ext>
            </a:extLst>
          </p:cNvPr>
          <p:cNvSpPr/>
          <p:nvPr/>
        </p:nvSpPr>
        <p:spPr>
          <a:xfrm>
            <a:off x="4409149" y="2368827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FD4303-988F-0156-CD64-A41B96EE15AC}"/>
              </a:ext>
            </a:extLst>
          </p:cNvPr>
          <p:cNvSpPr txBox="1"/>
          <p:nvPr/>
        </p:nvSpPr>
        <p:spPr>
          <a:xfrm>
            <a:off x="4409149" y="2332205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7E1CA-A284-F724-1BCA-B50A7042C083}"/>
              </a:ext>
            </a:extLst>
          </p:cNvPr>
          <p:cNvSpPr txBox="1"/>
          <p:nvPr/>
        </p:nvSpPr>
        <p:spPr>
          <a:xfrm>
            <a:off x="1090633" y="3119985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517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715D4-5688-35BF-BEA0-406635C6C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AF5F-466D-35D3-6E60-B14CA7B9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Adjacency-based representation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9C80C9-AF4F-2671-67FB-A20CADF59C5A}"/>
              </a:ext>
            </a:extLst>
          </p:cNvPr>
          <p:cNvSpPr/>
          <p:nvPr/>
        </p:nvSpPr>
        <p:spPr>
          <a:xfrm>
            <a:off x="1242391" y="2186609"/>
            <a:ext cx="327992" cy="3180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6CF3D-AE92-872B-1643-27A4D8A186F3}"/>
              </a:ext>
            </a:extLst>
          </p:cNvPr>
          <p:cNvSpPr/>
          <p:nvPr/>
        </p:nvSpPr>
        <p:spPr>
          <a:xfrm>
            <a:off x="1939787" y="2355377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C3FA56-E752-CDA3-4769-F7AE2696B23D}"/>
              </a:ext>
            </a:extLst>
          </p:cNvPr>
          <p:cNvSpPr/>
          <p:nvPr/>
        </p:nvSpPr>
        <p:spPr>
          <a:xfrm>
            <a:off x="2103783" y="3650580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68BD54-511D-E2D8-2CC3-C6A36248D915}"/>
              </a:ext>
            </a:extLst>
          </p:cNvPr>
          <p:cNvSpPr/>
          <p:nvPr/>
        </p:nvSpPr>
        <p:spPr>
          <a:xfrm>
            <a:off x="3253408" y="1891749"/>
            <a:ext cx="327992" cy="318052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E6CC8E-4988-BD48-A093-F82C235EFFA5}"/>
              </a:ext>
            </a:extLst>
          </p:cNvPr>
          <p:cNvSpPr/>
          <p:nvPr/>
        </p:nvSpPr>
        <p:spPr>
          <a:xfrm>
            <a:off x="2819400" y="2709873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0F32B6-E4B4-44E1-C36D-35A2B8D7B91F}"/>
              </a:ext>
            </a:extLst>
          </p:cNvPr>
          <p:cNvSpPr/>
          <p:nvPr/>
        </p:nvSpPr>
        <p:spPr>
          <a:xfrm>
            <a:off x="3581400" y="3461540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B5C651-B205-0D79-553F-3BE52E8D9EE6}"/>
              </a:ext>
            </a:extLst>
          </p:cNvPr>
          <p:cNvSpPr/>
          <p:nvPr/>
        </p:nvSpPr>
        <p:spPr>
          <a:xfrm>
            <a:off x="2925416" y="4247874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9BABA0-F91F-C8B9-3C8B-5ED9B040592D}"/>
              </a:ext>
            </a:extLst>
          </p:cNvPr>
          <p:cNvSpPr/>
          <p:nvPr/>
        </p:nvSpPr>
        <p:spPr>
          <a:xfrm>
            <a:off x="7814012" y="2050775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733546-7766-CFFB-F908-8EE6DDE0E173}"/>
              </a:ext>
            </a:extLst>
          </p:cNvPr>
          <p:cNvSpPr/>
          <p:nvPr/>
        </p:nvSpPr>
        <p:spPr>
          <a:xfrm>
            <a:off x="7814012" y="3154018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8F7FA3-3822-789E-7D6F-9065D63534B6}"/>
              </a:ext>
            </a:extLst>
          </p:cNvPr>
          <p:cNvSpPr/>
          <p:nvPr/>
        </p:nvSpPr>
        <p:spPr>
          <a:xfrm>
            <a:off x="8675404" y="2355377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A30BAD-96FF-8BE8-844D-E72FF39B7F7B}"/>
              </a:ext>
            </a:extLst>
          </p:cNvPr>
          <p:cNvSpPr/>
          <p:nvPr/>
        </p:nvSpPr>
        <p:spPr>
          <a:xfrm>
            <a:off x="8839400" y="3650580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40DF01-E300-F641-3D55-42E2A780B008}"/>
              </a:ext>
            </a:extLst>
          </p:cNvPr>
          <p:cNvSpPr/>
          <p:nvPr/>
        </p:nvSpPr>
        <p:spPr>
          <a:xfrm>
            <a:off x="9989025" y="1891749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2C3717-316E-EC74-C5FA-C470913384BF}"/>
              </a:ext>
            </a:extLst>
          </p:cNvPr>
          <p:cNvSpPr/>
          <p:nvPr/>
        </p:nvSpPr>
        <p:spPr>
          <a:xfrm>
            <a:off x="9555017" y="2709873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95BBCB-D39F-DFED-7241-4926B291E1D9}"/>
              </a:ext>
            </a:extLst>
          </p:cNvPr>
          <p:cNvSpPr/>
          <p:nvPr/>
        </p:nvSpPr>
        <p:spPr>
          <a:xfrm>
            <a:off x="10317017" y="3461540"/>
            <a:ext cx="327992" cy="318052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B8B2E1-7526-1EF7-BFFC-F0CA7A0A60A5}"/>
              </a:ext>
            </a:extLst>
          </p:cNvPr>
          <p:cNvSpPr/>
          <p:nvPr/>
        </p:nvSpPr>
        <p:spPr>
          <a:xfrm>
            <a:off x="9661033" y="4247874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30C2FE-3EBE-E3E7-8D9E-4A6D40C8A69B}"/>
                  </a:ext>
                </a:extLst>
              </p14:cNvPr>
              <p14:cNvContentPartPr/>
              <p14:nvPr/>
            </p14:nvContentPartPr>
            <p14:xfrm>
              <a:off x="1333440" y="2184480"/>
              <a:ext cx="9100080" cy="2146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30C2FE-3EBE-E3E7-8D9E-4A6D40C8A6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4080" y="2175120"/>
                <a:ext cx="9118800" cy="21654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loud 20">
            <a:extLst>
              <a:ext uri="{FF2B5EF4-FFF2-40B4-BE49-F238E27FC236}">
                <a16:creationId xmlns:a16="http://schemas.microsoft.com/office/drawing/2014/main" id="{28A622FE-785B-73BD-9D69-B087AB0BC438}"/>
              </a:ext>
            </a:extLst>
          </p:cNvPr>
          <p:cNvSpPr/>
          <p:nvPr/>
        </p:nvSpPr>
        <p:spPr>
          <a:xfrm>
            <a:off x="4023751" y="1709530"/>
            <a:ext cx="3790261" cy="394583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&gt;1000 nodes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283001-E764-418A-E34C-BDB637C8DEF1}"/>
                  </a:ext>
                </a:extLst>
              </p14:cNvPr>
              <p14:cNvContentPartPr/>
              <p14:nvPr/>
            </p14:nvContentPartPr>
            <p14:xfrm>
              <a:off x="3251160" y="2095560"/>
              <a:ext cx="4635720" cy="2337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283001-E764-418A-E34C-BDB637C8DE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1800" y="2086200"/>
                <a:ext cx="4654440" cy="2355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693D91-FDD2-319C-8752-9A233F8F41C9}"/>
              </a:ext>
            </a:extLst>
          </p:cNvPr>
          <p:cNvSpPr txBox="1"/>
          <p:nvPr/>
        </p:nvSpPr>
        <p:spPr>
          <a:xfrm>
            <a:off x="1252330" y="2160106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0BAA2B-F317-999E-12B8-9E7E0594BF84}"/>
              </a:ext>
            </a:extLst>
          </p:cNvPr>
          <p:cNvSpPr txBox="1"/>
          <p:nvPr/>
        </p:nvSpPr>
        <p:spPr>
          <a:xfrm>
            <a:off x="1940508" y="2321559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7338B5-8078-45F0-5422-3A21DDE54886}"/>
              </a:ext>
            </a:extLst>
          </p:cNvPr>
          <p:cNvSpPr txBox="1"/>
          <p:nvPr/>
        </p:nvSpPr>
        <p:spPr>
          <a:xfrm>
            <a:off x="3263272" y="1853125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3D7248-A757-58C3-328A-BFC8E9247A30}"/>
              </a:ext>
            </a:extLst>
          </p:cNvPr>
          <p:cNvSpPr txBox="1"/>
          <p:nvPr/>
        </p:nvSpPr>
        <p:spPr>
          <a:xfrm>
            <a:off x="2813934" y="2658432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9AC08D-619B-A0A2-6A4A-A57DAD28F30D}"/>
              </a:ext>
            </a:extLst>
          </p:cNvPr>
          <p:cNvSpPr txBox="1"/>
          <p:nvPr/>
        </p:nvSpPr>
        <p:spPr>
          <a:xfrm>
            <a:off x="2096337" y="3594050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6721B7-2151-EC43-C32B-11822F6E692C}"/>
              </a:ext>
            </a:extLst>
          </p:cNvPr>
          <p:cNvSpPr txBox="1"/>
          <p:nvPr/>
        </p:nvSpPr>
        <p:spPr>
          <a:xfrm>
            <a:off x="2924292" y="4223684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6DD7F2-71AD-BDE3-2698-318425B478B5}"/>
              </a:ext>
            </a:extLst>
          </p:cNvPr>
          <p:cNvSpPr txBox="1"/>
          <p:nvPr/>
        </p:nvSpPr>
        <p:spPr>
          <a:xfrm>
            <a:off x="9465231" y="2672324"/>
            <a:ext cx="598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901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C7BC3D-D42D-09BD-F0E8-38257B10E7B0}"/>
              </a:ext>
            </a:extLst>
          </p:cNvPr>
          <p:cNvSpPr txBox="1"/>
          <p:nvPr/>
        </p:nvSpPr>
        <p:spPr>
          <a:xfrm>
            <a:off x="9576549" y="4216988"/>
            <a:ext cx="59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905</a:t>
            </a:r>
            <a:endParaRPr lang="en-US" sz="11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D2CB03-D6AC-F140-86A1-C9B0270D4BCC}"/>
              </a:ext>
            </a:extLst>
          </p:cNvPr>
          <p:cNvSpPr txBox="1"/>
          <p:nvPr/>
        </p:nvSpPr>
        <p:spPr>
          <a:xfrm>
            <a:off x="10245153" y="3449083"/>
            <a:ext cx="59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900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690330-DBF4-BEA0-B457-E253DCAC20C6}"/>
              </a:ext>
            </a:extLst>
          </p:cNvPr>
          <p:cNvSpPr/>
          <p:nvPr/>
        </p:nvSpPr>
        <p:spPr>
          <a:xfrm>
            <a:off x="1078395" y="3154018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6690330-DBF4-BEA0-B457-E253DCAC20C6}"/>
              </a:ext>
            </a:extLst>
          </p:cNvPr>
          <p:cNvSpPr/>
          <p:nvPr/>
        </p:nvSpPr>
        <p:spPr>
          <a:xfrm>
            <a:off x="4409149" y="2368827"/>
            <a:ext cx="327992" cy="3180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FD4303-988F-0156-CD64-A41B96EE15AC}"/>
              </a:ext>
            </a:extLst>
          </p:cNvPr>
          <p:cNvSpPr txBox="1"/>
          <p:nvPr/>
        </p:nvSpPr>
        <p:spPr>
          <a:xfrm>
            <a:off x="4409149" y="2332205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7E1CA-A284-F724-1BCA-B50A7042C083}"/>
              </a:ext>
            </a:extLst>
          </p:cNvPr>
          <p:cNvSpPr txBox="1"/>
          <p:nvPr/>
        </p:nvSpPr>
        <p:spPr>
          <a:xfrm>
            <a:off x="1090633" y="3119985"/>
            <a:ext cx="3279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059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Graph Statistics and kernel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some statistics or features based on heuristic functions or domain knowledge</a:t>
            </a:r>
          </a:p>
          <a:p>
            <a:r>
              <a:rPr lang="en-US" dirty="0"/>
              <a:t>Use these features as (graph-related) input to ML algorithms </a:t>
            </a:r>
          </a:p>
          <a:p>
            <a:r>
              <a:rPr lang="en-US" dirty="0"/>
              <a:t>Node level features</a:t>
            </a:r>
          </a:p>
          <a:p>
            <a:r>
              <a:rPr lang="en-US" dirty="0"/>
              <a:t>Graph level features and kernel methods </a:t>
            </a:r>
          </a:p>
        </p:txBody>
      </p:sp>
    </p:spTree>
    <p:extLst>
      <p:ext uri="{BB962C8B-B14F-4D97-AF65-F5344CB8AC3E}">
        <p14:creationId xmlns:p14="http://schemas.microsoft.com/office/powerpoint/2010/main" val="2700788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5034-E28E-045A-5073-A42AA705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centrality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B73D-8E58-17FA-0D0C-AC954EBAD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Degree centrality</a:t>
            </a:r>
            <a:endParaRPr lang="fa-IR" dirty="0"/>
          </a:p>
          <a:p>
            <a:endParaRPr lang="en-US" dirty="0"/>
          </a:p>
          <a:p>
            <a:r>
              <a:rPr lang="en-US" dirty="0"/>
              <a:t>Eigenvector centrality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Clustering coefficient </a:t>
            </a:r>
          </a:p>
          <a:p>
            <a:endParaRPr lang="en-US" dirty="0"/>
          </a:p>
          <a:p>
            <a:r>
              <a:rPr lang="en-US" dirty="0"/>
              <a:t>Measures counting motifs around a node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36E52-6684-9D20-7DEE-61EE8100D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448" y="2663019"/>
            <a:ext cx="2261469" cy="825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9AFEC-149E-9AEC-904D-1970D47EE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962" y="2496021"/>
            <a:ext cx="2191744" cy="84035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E85084A-DA78-CEDD-C1C7-5506A1D5BE9A}"/>
              </a:ext>
            </a:extLst>
          </p:cNvPr>
          <p:cNvSpPr/>
          <p:nvPr/>
        </p:nvSpPr>
        <p:spPr>
          <a:xfrm>
            <a:off x="6987209" y="2743200"/>
            <a:ext cx="596348" cy="556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F3D708-EF8B-928A-4AF5-0CE29E03C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800" y="1127876"/>
            <a:ext cx="1290818" cy="12765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C82C8-B67D-A3D9-ABBA-B09ACF5B2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670" y="3802218"/>
            <a:ext cx="4401164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26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9F87F-A17C-3DEB-6BA8-73CA060FF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Bag of nodes (histogram or other summaries on node-level features)</a:t>
            </a:r>
          </a:p>
          <a:p>
            <a:r>
              <a:rPr lang="en-US" dirty="0" err="1"/>
              <a:t>Weisfieler</a:t>
            </a:r>
            <a:r>
              <a:rPr lang="en-US" dirty="0"/>
              <a:t>–Lehman </a:t>
            </a:r>
            <a:r>
              <a:rPr lang="en-US" dirty="0" smtClean="0"/>
              <a:t>Kernel</a:t>
            </a:r>
          </a:p>
          <a:p>
            <a:r>
              <a:rPr lang="en-US" dirty="0" smtClean="0"/>
              <a:t>WL-1 test for detecting isomorphism in graphs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63234-AE2F-9108-83D8-237E9C1B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Graph-level features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692" y="3145807"/>
            <a:ext cx="4475052" cy="30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7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C75CE7-9485-2642-DCF2-809AE5A28BA1}"/>
              </a:ext>
            </a:extLst>
          </p:cNvPr>
          <p:cNvSpPr/>
          <p:nvPr/>
        </p:nvSpPr>
        <p:spPr>
          <a:xfrm>
            <a:off x="601883" y="3182807"/>
            <a:ext cx="10602410" cy="2907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9F87F-A17C-3DEB-6BA8-73CA060FF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Bag of nodes (histogram or other summaries on node-level features)</a:t>
                </a:r>
              </a:p>
              <a:p>
                <a:r>
                  <a:rPr lang="en-US" dirty="0" err="1"/>
                  <a:t>Weisfieler</a:t>
                </a:r>
                <a:r>
                  <a:rPr lang="en-US" dirty="0"/>
                  <a:t>–Lehman Kernel</a:t>
                </a:r>
              </a:p>
              <a:p>
                <a:pPr lvl="1"/>
                <a:r>
                  <a:rPr lang="en-US" dirty="0"/>
                  <a:t>Iterative neighborhood aggregation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sz="2400" b="0" i="0" dirty="0">
                    <a:solidFill>
                      <a:srgbClr val="242021"/>
                    </a:solidFill>
                    <a:effectLst/>
                    <a:latin typeface="ACaslonPro-Regular-Identity-H"/>
                  </a:rPr>
                  <a:t>Assign an initial label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24202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24202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0" dirty="0">
                    <a:solidFill>
                      <a:srgbClr val="242021"/>
                    </a:solidFill>
                    <a:effectLst/>
                    <a:latin typeface="MT2MIT"/>
                  </a:rPr>
                  <a:t> </a:t>
                </a:r>
                <a:r>
                  <a:rPr lang="en-US" sz="2400" b="0" i="0" dirty="0">
                    <a:solidFill>
                      <a:srgbClr val="242021"/>
                    </a:solidFill>
                    <a:effectLst/>
                    <a:latin typeface="ACaslonPro-Regular-Identity-H"/>
                  </a:rPr>
                  <a:t>to each node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242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24202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2"/>
                <a:r>
                  <a:rPr lang="en-US" sz="2400" dirty="0">
                    <a:solidFill>
                      <a:srgbClr val="242021"/>
                    </a:solidFill>
                    <a:latin typeface="ACaslonPro-Regular-Identity-H"/>
                  </a:rPr>
                  <a:t>A</a:t>
                </a:r>
                <a:r>
                  <a:rPr lang="en-US" sz="2400" b="0" i="0" dirty="0">
                    <a:solidFill>
                      <a:srgbClr val="242021"/>
                    </a:solidFill>
                    <a:effectLst/>
                    <a:latin typeface="ACaslonPro-Regular-Identity-H"/>
                  </a:rPr>
                  <a:t>ssign a new label to each node by hashing the multi-set of the current labels within the node’s neighborhood</a:t>
                </a:r>
                <a:r>
                  <a:rPr lang="en-US" sz="1600" dirty="0"/>
                  <a:t> </a:t>
                </a:r>
              </a:p>
              <a:p>
                <a:pPr lvl="2"/>
                <a:endParaRPr lang="en-US" sz="2400" dirty="0"/>
              </a:p>
              <a:p>
                <a:pPr lvl="2"/>
                <a:endParaRPr lang="en-US" sz="2400" dirty="0"/>
              </a:p>
              <a:p>
                <a:pPr lvl="2"/>
                <a:r>
                  <a:rPr lang="en-US" sz="2400" dirty="0"/>
                  <a:t>After k iterations </a:t>
                </a:r>
                <a:r>
                  <a:rPr lang="en-US" sz="2400" b="0" i="0" dirty="0">
                    <a:solidFill>
                      <a:srgbClr val="242021"/>
                    </a:solidFill>
                    <a:effectLst/>
                    <a:latin typeface="ACaslonPro-Regular-Identity-H"/>
                  </a:rPr>
                  <a:t>label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24202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24202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0" dirty="0">
                    <a:solidFill>
                      <a:srgbClr val="242021"/>
                    </a:solidFill>
                    <a:effectLst/>
                    <a:latin typeface="MT2MIT"/>
                  </a:rPr>
                  <a:t> </a:t>
                </a:r>
                <a:r>
                  <a:rPr lang="en-US" sz="2400" dirty="0">
                    <a:solidFill>
                      <a:srgbClr val="242021"/>
                    </a:solidFill>
                    <a:latin typeface="MT2MIT"/>
                  </a:rPr>
                  <a:t>is the K-hop representation of Graph</a:t>
                </a:r>
                <a:r>
                  <a:rPr lang="en-US" sz="1200" dirty="0"/>
                  <a:t/>
                </a:r>
                <a:br>
                  <a:rPr lang="en-US" sz="120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9F87F-A17C-3DEB-6BA8-73CA060FF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D763234-AE2F-9108-83D8-237E9C1B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Graph-level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A6230-7CA8-EA5C-DFE8-E03694A5F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356" y="4656714"/>
            <a:ext cx="5633288" cy="6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8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overlap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methods does not reflect node relationships – link prediction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Jaccard overlap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F470A-79D7-A551-2147-619205303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993" y="1985095"/>
            <a:ext cx="3200847" cy="562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562278-965D-D6BB-9CA2-7B20DC2EE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939" y="3038903"/>
            <a:ext cx="3791479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E1A7-9156-0BED-7B94-3D07CFF4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35E8C-7E90-FE5C-787E-3BAF99BFE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machine learning? 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Graph representation</a:t>
            </a:r>
          </a:p>
          <a:p>
            <a:r>
              <a:rPr lang="en-US" dirty="0"/>
              <a:t>Classic methods</a:t>
            </a:r>
          </a:p>
          <a:p>
            <a:r>
              <a:rPr lang="en-US" dirty="0"/>
              <a:t>Learning-based methods </a:t>
            </a:r>
          </a:p>
          <a:p>
            <a:pPr lvl="1"/>
            <a:r>
              <a:rPr lang="en-US" dirty="0"/>
              <a:t>Shallow </a:t>
            </a:r>
          </a:p>
          <a:p>
            <a:pPr lvl="1"/>
            <a:r>
              <a:rPr lang="en-US" dirty="0"/>
              <a:t>Deep </a:t>
            </a:r>
          </a:p>
          <a:p>
            <a:r>
              <a:rPr lang="en-US" dirty="0"/>
              <a:t>Summary </a:t>
            </a:r>
          </a:p>
          <a:p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Main reference: Hamilton WL. Graph representation learning. Morgan &amp; Claypool Publishers; 2020 Sep 16.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4760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the data talks!</a:t>
            </a:r>
          </a:p>
          <a:p>
            <a:r>
              <a:rPr lang="en-US" dirty="0"/>
              <a:t>Instead of using features like centrality measures, BMI (medicine), SIFT (image processing), extract features from data itself.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2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58" y="2274833"/>
            <a:ext cx="7631426" cy="3273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3ADDD6-D0FD-1AA9-BBC3-F18E643A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embedding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398F-0B5E-88F7-8327-692633886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Learn</a:t>
            </a:r>
            <a:r>
              <a:rPr lang="en-US" sz="2400" dirty="0"/>
              <a:t> an encoder (</a:t>
            </a:r>
            <a:r>
              <a:rPr lang="en-US" sz="2400" dirty="0" err="1"/>
              <a:t>enc</a:t>
            </a:r>
            <a:r>
              <a:rPr lang="en-US" sz="2400" dirty="0"/>
              <a:t>), which maps nodes to a low-dimensional embedding space </a:t>
            </a:r>
          </a:p>
          <a:p>
            <a:r>
              <a:rPr lang="en-US" sz="2400" dirty="0"/>
              <a:t>Distances in the embedding space reflect the relative positions of the nodes in the original graph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6292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37434" y="4731571"/>
            <a:ext cx="2625505" cy="1298037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Encoder-decoder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Decoder will reconstruct the local neighborhood of 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94D2B-A602-0045-7532-C0739EEC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0" y="1939793"/>
            <a:ext cx="8368063" cy="2791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EF90D-F49E-69B8-3C1A-AE9C63E86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637" y="4822199"/>
            <a:ext cx="1952898" cy="619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F74436-8A41-75DF-4DA5-6C5156864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716" y="5380362"/>
            <a:ext cx="1352739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9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F90D-A9D6-0A07-015E-E10D049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8565B-2FB1-6150-FE4A-B27EC512D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ACaslonPro-Regular-Identity-H"/>
              </a:rPr>
              <a:t>Reconstruct certain graph statistics from the node embeddings that are generated by the encoder</a:t>
            </a:r>
            <a:r>
              <a:rPr lang="en-US" sz="2400" dirty="0"/>
              <a:t> </a:t>
            </a:r>
          </a:p>
          <a:p>
            <a:r>
              <a:rPr lang="en-US" sz="2400" dirty="0"/>
              <a:t>Pairwise decoders:</a:t>
            </a:r>
          </a:p>
          <a:p>
            <a:endParaRPr lang="en-US" sz="2400" dirty="0"/>
          </a:p>
          <a:p>
            <a:r>
              <a:rPr lang="en-US" sz="2400" dirty="0"/>
              <a:t>Minimize a reconstruction loss so that: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LMRomanDemi10-Regular-Identity-H"/>
              </a:rPr>
              <a:t>S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MT2MIT"/>
              </a:rPr>
              <a:t>[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MT2MIT"/>
              </a:rPr>
              <a:t>u,v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MT2MIT"/>
              </a:rPr>
              <a:t>] i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CaslonPro-Regular-Identity-H"/>
              </a:rPr>
              <a:t>s a graph-based similarity measure between nodes</a:t>
            </a:r>
            <a:r>
              <a:rPr lang="en-US" sz="1600" dirty="0"/>
              <a:t>  (</a:t>
            </a:r>
            <a:r>
              <a:rPr lang="en-US" sz="1600" dirty="0">
                <a:highlight>
                  <a:srgbClr val="FFFF00"/>
                </a:highlight>
              </a:rPr>
              <a:t>inner product, Euclidean distance</a:t>
            </a:r>
            <a:r>
              <a:rPr lang="en-US" sz="1600" dirty="0"/>
              <a:t>)</a:t>
            </a:r>
            <a:br>
              <a:rPr lang="en-US" sz="1600" dirty="0"/>
            </a:b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CE428-5DC6-3E16-138E-EB63EA7AE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002" y="2286478"/>
            <a:ext cx="3315865" cy="556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556480-6FDA-FDBB-1457-A7770DFF9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493" y="3567196"/>
            <a:ext cx="6301887" cy="447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677E5B-17B9-9DBB-1D16-7F849AD6B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642" y="4807681"/>
            <a:ext cx="4839375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2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8526-DBAA-3449-50EC-65DFA4D7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embedding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E3F41-ACAB-090D-9430-0AB14E57C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walk embeddings</a:t>
            </a:r>
          </a:p>
          <a:p>
            <a:pPr lvl="1"/>
            <a:r>
              <a:rPr lang="en-US" dirty="0" err="1"/>
              <a:t>Deepwalk</a:t>
            </a:r>
            <a:endParaRPr lang="en-US" dirty="0"/>
          </a:p>
          <a:p>
            <a:pPr lvl="1"/>
            <a:r>
              <a:rPr lang="en-US" dirty="0"/>
              <a:t>Node2Vec</a:t>
            </a:r>
          </a:p>
          <a:p>
            <a:r>
              <a:rPr lang="en-US" dirty="0"/>
              <a:t>Graph factorization 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BA3C-0D68-4026-3942-B0CFEB15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 based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C0A9B-F80A-13FB-3087-3720DC0E9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i="0" dirty="0">
                <a:solidFill>
                  <a:srgbClr val="242021"/>
                </a:solidFill>
                <a:effectLst/>
                <a:latin typeface="ACaslonPro-Regular-Identity-H"/>
              </a:rPr>
              <a:t>Two nodes have similar embeddings if they tend to </a:t>
            </a:r>
            <a:r>
              <a:rPr lang="en-US" sz="2000" b="0" i="0" dirty="0">
                <a:solidFill>
                  <a:srgbClr val="00B050"/>
                </a:solidFill>
                <a:effectLst/>
                <a:latin typeface="ACaslonPro-Regular-Identity-H"/>
              </a:rPr>
              <a:t>cooccur on short random walks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CaslonPro-Regular-Identity-H"/>
              </a:rPr>
              <a:t>over the graph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442" y="2072641"/>
            <a:ext cx="5741077" cy="357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84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BA3C-0D68-4026-3942-B0CFEB15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 based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C0A9B-F80A-13FB-3087-3720DC0E9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i="0" dirty="0">
                <a:solidFill>
                  <a:srgbClr val="242021"/>
                </a:solidFill>
                <a:effectLst/>
                <a:latin typeface="ACaslonPro-Regular-Identity-H"/>
              </a:rPr>
              <a:t>Two nodes have similar embeddings if they tend to cooccur on short random walks over the graph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1800" b="0" i="0" dirty="0" err="1">
                <a:solidFill>
                  <a:srgbClr val="242021"/>
                </a:solidFill>
                <a:effectLst/>
                <a:latin typeface="MT2MIT"/>
              </a:rPr>
              <a:t>p</a:t>
            </a:r>
            <a:r>
              <a:rPr lang="en-US" sz="1800" b="0" i="1" baseline="-25000" dirty="0" err="1">
                <a:solidFill>
                  <a:srgbClr val="242021"/>
                </a:solidFill>
                <a:effectLst/>
                <a:latin typeface="CMSY7"/>
              </a:rPr>
              <a:t>G</a:t>
            </a:r>
            <a:r>
              <a:rPr lang="en-US" sz="1800" b="0" i="0" baseline="-25000" dirty="0" err="1">
                <a:solidFill>
                  <a:srgbClr val="242021"/>
                </a:solidFill>
                <a:effectLst/>
                <a:latin typeface="MT2MIS"/>
              </a:rPr>
              <a:t>;T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MT2MIS"/>
              </a:rPr>
              <a:t>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MT2MIT"/>
              </a:rPr>
              <a:t>(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MT2MIT"/>
              </a:rPr>
              <a:t>v|u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MT2SYT"/>
              </a:rPr>
              <a:t>)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MT2MIT"/>
              </a:rPr>
              <a:t>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CaslonPro-Regular-Identity-H"/>
              </a:rPr>
              <a:t>is the probability of visiting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MT2MIT"/>
              </a:rPr>
              <a:t>v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CaslonPro-Regular-Identity-H"/>
              </a:rPr>
              <a:t>on a </a:t>
            </a:r>
            <a:r>
              <a:rPr lang="en-US" sz="1800" b="0" i="0" dirty="0">
                <a:solidFill>
                  <a:srgbClr val="00B050"/>
                </a:solidFill>
                <a:effectLst/>
                <a:latin typeface="ACaslonPro-Regular-Identity-H"/>
              </a:rPr>
              <a:t>length-</a:t>
            </a:r>
            <a:r>
              <a:rPr lang="en-US" sz="1800" b="0" i="0" dirty="0">
                <a:solidFill>
                  <a:srgbClr val="00B050"/>
                </a:solidFill>
                <a:effectLst/>
                <a:latin typeface="MT2MIT"/>
              </a:rPr>
              <a:t>T </a:t>
            </a:r>
            <a:r>
              <a:rPr lang="en-US" sz="1800" b="0" i="0" dirty="0">
                <a:solidFill>
                  <a:srgbClr val="00B050"/>
                </a:solidFill>
                <a:effectLst/>
                <a:latin typeface="ACaslonPro-Regular-Identity-H"/>
              </a:rPr>
              <a:t>random walk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CaslonPro-Regular-Identity-H"/>
              </a:rPr>
              <a:t>starting at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MT2MIT"/>
              </a:rPr>
              <a:t>u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CaslonPro-Regular-Identity-H"/>
              </a:rPr>
              <a:t>, with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MT2MIT"/>
              </a:rPr>
              <a:t>T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CaslonPro-Regular-Identity-H"/>
              </a:rPr>
              <a:t>usually defined to be in the range </a:t>
            </a:r>
            <a:r>
              <a:rPr lang="en-US" sz="1800" dirty="0">
                <a:solidFill>
                  <a:srgbClr val="242021"/>
                </a:solidFill>
                <a:latin typeface="MT2MIT"/>
              </a:rPr>
              <a:t>{2,…,10}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B7A57-BDF8-6B7F-F058-A77FEC311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13" y="2320703"/>
            <a:ext cx="4115374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5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0225-24D8-4F4A-901C-F59EEBE8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Deepwalk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76A07-D634-3ED7-8338-010B84CC9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9032E-6A4A-D012-C47D-CE73DF499FE0}"/>
              </a:ext>
            </a:extLst>
          </p:cNvPr>
          <p:cNvSpPr txBox="1"/>
          <p:nvPr/>
        </p:nvSpPr>
        <p:spPr>
          <a:xfrm>
            <a:off x="2608194" y="6334780"/>
            <a:ext cx="95838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Perozzi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B, Al-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Rfou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Skiena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S.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Deepwalk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Online learning of social representations.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InProceedings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the 20th ACM SIGKDD international conference on Knowledge discovery and data mining 2014 Aug 24 (pp. 701-710).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96FA35-F027-9EBE-8EBB-F0BFE5A1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48" y="1470990"/>
            <a:ext cx="8108757" cy="33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9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534B-D786-0CFF-04E2-5741A8C5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E1092-F50C-C32B-E449-0D840C8FA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193F1-7081-80C3-FE41-0F2BAD9A6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82" y="456246"/>
            <a:ext cx="7596809" cy="561032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E986BB-6D3D-3E2A-8385-2BA10C11032B}"/>
              </a:ext>
            </a:extLst>
          </p:cNvPr>
          <p:cNvSpPr txBox="1"/>
          <p:nvPr/>
        </p:nvSpPr>
        <p:spPr>
          <a:xfrm>
            <a:off x="8183059" y="2663480"/>
            <a:ext cx="3537889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CMR9"/>
              </a:rPr>
              <a:t>SkipGram is a language model that maximizes the cooccurrence probability among the words that appear within a window,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CMMI9"/>
              </a:rPr>
              <a:t>w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MR9"/>
              </a:rPr>
              <a:t>, in a sentence.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864570-DF92-1FFF-1982-1E5D1C4D0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656" y="221676"/>
            <a:ext cx="4782217" cy="1981477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5392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91AD-A5BB-93BB-A605-323D27AE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0EC7E-E7F4-1D83-A35B-CB29A31DA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from word2wec language model </a:t>
            </a:r>
          </a:p>
        </p:txBody>
      </p:sp>
    </p:spTree>
    <p:extLst>
      <p:ext uri="{BB962C8B-B14F-4D97-AF65-F5344CB8AC3E}">
        <p14:creationId xmlns:p14="http://schemas.microsoft.com/office/powerpoint/2010/main" val="246599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E1E7-70C6-1924-5D50-E765FC32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B97CF-C332-88F3-32B6-50449554A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"Machine learning is the study of computer algorithms that improve automatically </a:t>
            </a:r>
            <a:r>
              <a:rPr lang="en-US" b="1" dirty="0">
                <a:solidFill>
                  <a:srgbClr val="00B050"/>
                </a:solidFill>
              </a:rPr>
              <a:t>through experience and by the use of data</a:t>
            </a:r>
            <a:r>
              <a:rPr lang="en-US" b="1" dirty="0"/>
              <a:t>. It is seen as a subset of artificial intelligence."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- Shalev-Shwartz, S., &amp; Ben-David, S. (2014). </a:t>
            </a:r>
            <a:r>
              <a:rPr lang="en-US" sz="1800" i="1" dirty="0"/>
              <a:t>Understanding Machine Learning: From Theory to Algorithms</a:t>
            </a:r>
            <a:r>
              <a:rPr lang="en-US" sz="1800" dirty="0"/>
              <a:t>. Cambridge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4285881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F9C6-8FDA-0CDF-9DD0-C62497C6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57DC-8702-89F8-0495-3B773D6A6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10667A-6C71-7173-9C8F-0081ADD7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770" y="1303192"/>
            <a:ext cx="4452938" cy="3946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D05DE1-41CD-8FEF-D4E1-BC839503B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11" y="2248600"/>
            <a:ext cx="4738691" cy="205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9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5C02-3003-36B4-E125-9EE4EEEB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365"/>
            <a:ext cx="10515600" cy="1325562"/>
          </a:xfrm>
        </p:spPr>
        <p:txBody>
          <a:bodyPr/>
          <a:lstStyle/>
          <a:p>
            <a:r>
              <a:rPr lang="fa-IR" dirty="0"/>
              <a:t>ساختار یادگیری عمیق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EC09071-6C8D-B661-5B41-828D730C9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CAA16-BC79-8561-7C50-4284C9CC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Technomentor.ir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05FBA-0008-E904-3777-521849F7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CE609C-DE84-324D-BF96-BCE60613459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3CF686-7C2A-7ADA-EC5F-5C3E325C570B}"/>
              </a:ext>
            </a:extLst>
          </p:cNvPr>
          <p:cNvSpPr/>
          <p:nvPr/>
        </p:nvSpPr>
        <p:spPr>
          <a:xfrm>
            <a:off x="4370497" y="959268"/>
            <a:ext cx="2651051" cy="8259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لایه پنهان اول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5DDAE6-9141-5113-2A48-65E7A65ABEC7}"/>
              </a:ext>
            </a:extLst>
          </p:cNvPr>
          <p:cNvSpPr/>
          <p:nvPr/>
        </p:nvSpPr>
        <p:spPr>
          <a:xfrm>
            <a:off x="4370496" y="2140034"/>
            <a:ext cx="2651051" cy="8259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لایه پنهان دوم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472849-AB3F-32BA-0C73-6D2EF12B01F5}"/>
              </a:ext>
            </a:extLst>
          </p:cNvPr>
          <p:cNvSpPr/>
          <p:nvPr/>
        </p:nvSpPr>
        <p:spPr>
          <a:xfrm>
            <a:off x="4370497" y="3320800"/>
            <a:ext cx="2651051" cy="8259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/>
              <a:t>پیش بینی ها (</a:t>
            </a:r>
            <a:r>
              <a:rPr lang="en-US" dirty="0"/>
              <a:t>y’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D9BD9-4BD3-D52C-C94E-48986D4913C5}"/>
              </a:ext>
            </a:extLst>
          </p:cNvPr>
          <p:cNvSpPr txBox="1"/>
          <p:nvPr/>
        </p:nvSpPr>
        <p:spPr>
          <a:xfrm>
            <a:off x="5276921" y="1828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EF49B2-9C91-7120-DF3B-82B3337A4C33}"/>
              </a:ext>
            </a:extLst>
          </p:cNvPr>
          <p:cNvCxnSpPr/>
          <p:nvPr/>
        </p:nvCxnSpPr>
        <p:spPr>
          <a:xfrm>
            <a:off x="5696021" y="489483"/>
            <a:ext cx="0" cy="46978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4F6DB7-0F21-CB91-1668-274C8090E2CC}"/>
              </a:ext>
            </a:extLst>
          </p:cNvPr>
          <p:cNvCxnSpPr/>
          <p:nvPr/>
        </p:nvCxnSpPr>
        <p:spPr>
          <a:xfrm>
            <a:off x="5701206" y="1670249"/>
            <a:ext cx="0" cy="46978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51FFBE-70D6-F66E-D04E-4B82B14C1553}"/>
              </a:ext>
            </a:extLst>
          </p:cNvPr>
          <p:cNvCxnSpPr/>
          <p:nvPr/>
        </p:nvCxnSpPr>
        <p:spPr>
          <a:xfrm>
            <a:off x="5717542" y="2851015"/>
            <a:ext cx="0" cy="46978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F8968BC-9A94-3DE5-8BA1-D247DCFEC771}"/>
              </a:ext>
            </a:extLst>
          </p:cNvPr>
          <p:cNvSpPr/>
          <p:nvPr/>
        </p:nvSpPr>
        <p:spPr>
          <a:xfrm>
            <a:off x="2612323" y="1009319"/>
            <a:ext cx="1092819" cy="725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rgbClr val="C00000"/>
                </a:solidFill>
              </a:rPr>
              <a:t>وزن ها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359FA2-260A-E41A-B1C7-CF8DF7EFA235}"/>
              </a:ext>
            </a:extLst>
          </p:cNvPr>
          <p:cNvSpPr/>
          <p:nvPr/>
        </p:nvSpPr>
        <p:spPr>
          <a:xfrm>
            <a:off x="2612322" y="2125148"/>
            <a:ext cx="1092819" cy="725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rgbClr val="C00000"/>
                </a:solidFill>
              </a:rPr>
              <a:t>وزن ها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D4BD26-B00B-586E-BD94-899CA40F2069}"/>
              </a:ext>
            </a:extLst>
          </p:cNvPr>
          <p:cNvCxnSpPr>
            <a:endCxn id="6" idx="1"/>
          </p:cNvCxnSpPr>
          <p:nvPr/>
        </p:nvCxnSpPr>
        <p:spPr>
          <a:xfrm>
            <a:off x="3705142" y="1372252"/>
            <a:ext cx="665355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1CD7C-76CC-A76F-0E0B-D48D996EC62C}"/>
              </a:ext>
            </a:extLst>
          </p:cNvPr>
          <p:cNvCxnSpPr/>
          <p:nvPr/>
        </p:nvCxnSpPr>
        <p:spPr>
          <a:xfrm>
            <a:off x="3705142" y="2535062"/>
            <a:ext cx="665355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>
            <a:extLst>
              <a:ext uri="{FF2B5EF4-FFF2-40B4-BE49-F238E27FC236}">
                <a16:creationId xmlns:a16="http://schemas.microsoft.com/office/drawing/2014/main" id="{108B813E-6333-F95E-8D77-F9B6AEF09696}"/>
              </a:ext>
            </a:extLst>
          </p:cNvPr>
          <p:cNvSpPr/>
          <p:nvPr/>
        </p:nvSpPr>
        <p:spPr>
          <a:xfrm>
            <a:off x="1946967" y="1293548"/>
            <a:ext cx="517442" cy="1338146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A9B359-B952-A62D-AF44-A5D14B29A1E9}"/>
              </a:ext>
            </a:extLst>
          </p:cNvPr>
          <p:cNvSpPr txBox="1"/>
          <p:nvPr/>
        </p:nvSpPr>
        <p:spPr>
          <a:xfrm>
            <a:off x="267629" y="1628725"/>
            <a:ext cx="1538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هدف: پیدا کردن این وزن ها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963CEA4-366F-BBBB-6780-67E8AFA85827}"/>
              </a:ext>
            </a:extLst>
          </p:cNvPr>
          <p:cNvSpPr/>
          <p:nvPr/>
        </p:nvSpPr>
        <p:spPr>
          <a:xfrm>
            <a:off x="8055194" y="3294186"/>
            <a:ext cx="2651051" cy="8259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/>
              <a:t>اهداف حقیقی (</a:t>
            </a:r>
            <a:r>
              <a:rPr lang="en-US" dirty="0"/>
              <a:t>y</a:t>
            </a:r>
            <a:r>
              <a:rPr lang="fa-I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58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5C02-3003-36B4-E125-9EE4EEEB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365"/>
            <a:ext cx="10515600" cy="1325562"/>
          </a:xfrm>
        </p:spPr>
        <p:txBody>
          <a:bodyPr/>
          <a:lstStyle/>
          <a:p>
            <a:r>
              <a:rPr lang="fa-IR" dirty="0"/>
              <a:t>ساختار یادگیری عمیق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EC09071-6C8D-B661-5B41-828D730C9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CAA16-BC79-8561-7C50-4284C9CC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Technomentor.ir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05FBA-0008-E904-3777-521849F7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CE609C-DE84-324D-BF96-BCE60613459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3CF686-7C2A-7ADA-EC5F-5C3E325C570B}"/>
              </a:ext>
            </a:extLst>
          </p:cNvPr>
          <p:cNvSpPr/>
          <p:nvPr/>
        </p:nvSpPr>
        <p:spPr>
          <a:xfrm>
            <a:off x="4370497" y="959268"/>
            <a:ext cx="2651051" cy="8259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لایه (تبدیل داده ها)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5DDAE6-9141-5113-2A48-65E7A65ABEC7}"/>
              </a:ext>
            </a:extLst>
          </p:cNvPr>
          <p:cNvSpPr/>
          <p:nvPr/>
        </p:nvSpPr>
        <p:spPr>
          <a:xfrm>
            <a:off x="4370496" y="2140034"/>
            <a:ext cx="2651051" cy="8259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لایه (تبدیل داده ها)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472849-AB3F-32BA-0C73-6D2EF12B01F5}"/>
              </a:ext>
            </a:extLst>
          </p:cNvPr>
          <p:cNvSpPr/>
          <p:nvPr/>
        </p:nvSpPr>
        <p:spPr>
          <a:xfrm>
            <a:off x="4370497" y="3320800"/>
            <a:ext cx="2651051" cy="8259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/>
              <a:t>پیش بینی ها (</a:t>
            </a:r>
            <a:r>
              <a:rPr lang="en-US" dirty="0"/>
              <a:t>y’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D9BD9-4BD3-D52C-C94E-48986D4913C5}"/>
              </a:ext>
            </a:extLst>
          </p:cNvPr>
          <p:cNvSpPr txBox="1"/>
          <p:nvPr/>
        </p:nvSpPr>
        <p:spPr>
          <a:xfrm>
            <a:off x="5276921" y="1828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EF49B2-9C91-7120-DF3B-82B3337A4C33}"/>
              </a:ext>
            </a:extLst>
          </p:cNvPr>
          <p:cNvCxnSpPr/>
          <p:nvPr/>
        </p:nvCxnSpPr>
        <p:spPr>
          <a:xfrm>
            <a:off x="5696021" y="489483"/>
            <a:ext cx="0" cy="46978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4F6DB7-0F21-CB91-1668-274C8090E2CC}"/>
              </a:ext>
            </a:extLst>
          </p:cNvPr>
          <p:cNvCxnSpPr/>
          <p:nvPr/>
        </p:nvCxnSpPr>
        <p:spPr>
          <a:xfrm>
            <a:off x="5701206" y="1670249"/>
            <a:ext cx="0" cy="46978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51FFBE-70D6-F66E-D04E-4B82B14C1553}"/>
              </a:ext>
            </a:extLst>
          </p:cNvPr>
          <p:cNvCxnSpPr/>
          <p:nvPr/>
        </p:nvCxnSpPr>
        <p:spPr>
          <a:xfrm>
            <a:off x="5717542" y="2851015"/>
            <a:ext cx="0" cy="46978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F8968BC-9A94-3DE5-8BA1-D247DCFEC771}"/>
              </a:ext>
            </a:extLst>
          </p:cNvPr>
          <p:cNvSpPr/>
          <p:nvPr/>
        </p:nvSpPr>
        <p:spPr>
          <a:xfrm>
            <a:off x="2612323" y="1009319"/>
            <a:ext cx="1092819" cy="725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rgbClr val="C00000"/>
                </a:solidFill>
              </a:rPr>
              <a:t>وزن ها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359FA2-260A-E41A-B1C7-CF8DF7EFA235}"/>
              </a:ext>
            </a:extLst>
          </p:cNvPr>
          <p:cNvSpPr/>
          <p:nvPr/>
        </p:nvSpPr>
        <p:spPr>
          <a:xfrm>
            <a:off x="2612322" y="2125148"/>
            <a:ext cx="1092819" cy="725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rgbClr val="C00000"/>
                </a:solidFill>
              </a:rPr>
              <a:t>وزن ها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D4BD26-B00B-586E-BD94-899CA40F2069}"/>
              </a:ext>
            </a:extLst>
          </p:cNvPr>
          <p:cNvCxnSpPr>
            <a:endCxn id="6" idx="1"/>
          </p:cNvCxnSpPr>
          <p:nvPr/>
        </p:nvCxnSpPr>
        <p:spPr>
          <a:xfrm>
            <a:off x="3705142" y="1372252"/>
            <a:ext cx="665355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1CD7C-76CC-A76F-0E0B-D48D996EC62C}"/>
              </a:ext>
            </a:extLst>
          </p:cNvPr>
          <p:cNvCxnSpPr/>
          <p:nvPr/>
        </p:nvCxnSpPr>
        <p:spPr>
          <a:xfrm>
            <a:off x="3705142" y="2535062"/>
            <a:ext cx="665355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>
            <a:extLst>
              <a:ext uri="{FF2B5EF4-FFF2-40B4-BE49-F238E27FC236}">
                <a16:creationId xmlns:a16="http://schemas.microsoft.com/office/drawing/2014/main" id="{108B813E-6333-F95E-8D77-F9B6AEF09696}"/>
              </a:ext>
            </a:extLst>
          </p:cNvPr>
          <p:cNvSpPr/>
          <p:nvPr/>
        </p:nvSpPr>
        <p:spPr>
          <a:xfrm>
            <a:off x="1946967" y="1293548"/>
            <a:ext cx="517442" cy="1338146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A9B359-B952-A62D-AF44-A5D14B29A1E9}"/>
              </a:ext>
            </a:extLst>
          </p:cNvPr>
          <p:cNvSpPr txBox="1"/>
          <p:nvPr/>
        </p:nvSpPr>
        <p:spPr>
          <a:xfrm>
            <a:off x="267629" y="1628725"/>
            <a:ext cx="1538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هدف: پیدا کردن این وزن ها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963CEA4-366F-BBBB-6780-67E8AFA85827}"/>
              </a:ext>
            </a:extLst>
          </p:cNvPr>
          <p:cNvSpPr/>
          <p:nvPr/>
        </p:nvSpPr>
        <p:spPr>
          <a:xfrm>
            <a:off x="8055194" y="3294186"/>
            <a:ext cx="2651051" cy="8259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/>
              <a:t>اهداف حقیقی (</a:t>
            </a:r>
            <a:r>
              <a:rPr lang="en-US" dirty="0"/>
              <a:t>y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A224199-4D5E-A001-295B-D98B63D2EFA1}"/>
              </a:ext>
            </a:extLst>
          </p:cNvPr>
          <p:cNvSpPr/>
          <p:nvPr/>
        </p:nvSpPr>
        <p:spPr>
          <a:xfrm>
            <a:off x="6096000" y="4431517"/>
            <a:ext cx="2408663" cy="105153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rgbClr val="C00000"/>
                </a:solidFill>
              </a:rPr>
              <a:t>تابع هزینه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BAD97E-1F0E-6816-0C07-D01E9F5548B7}"/>
              </a:ext>
            </a:extLst>
          </p:cNvPr>
          <p:cNvCxnSpPr>
            <a:cxnSpLocks/>
          </p:cNvCxnSpPr>
          <p:nvPr/>
        </p:nvCxnSpPr>
        <p:spPr>
          <a:xfrm>
            <a:off x="7300331" y="5483049"/>
            <a:ext cx="0" cy="5163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6171F86-359A-EC75-7DBE-11654EA556F5}"/>
              </a:ext>
            </a:extLst>
          </p:cNvPr>
          <p:cNvSpPr/>
          <p:nvPr/>
        </p:nvSpPr>
        <p:spPr>
          <a:xfrm>
            <a:off x="6251188" y="5999356"/>
            <a:ext cx="1996068" cy="6485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rgbClr val="FF0000"/>
                </a:solidFill>
              </a:rPr>
              <a:t>خطا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5D813A-97D1-B383-DF9D-3C994BEB176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717542" y="4120156"/>
            <a:ext cx="1582790" cy="31136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51B6E7-133A-F424-2F71-9FBFAC24541F}"/>
              </a:ext>
            </a:extLst>
          </p:cNvPr>
          <p:cNvCxnSpPr>
            <a:cxnSpLocks/>
          </p:cNvCxnSpPr>
          <p:nvPr/>
        </p:nvCxnSpPr>
        <p:spPr>
          <a:xfrm flipH="1">
            <a:off x="7516852" y="3991090"/>
            <a:ext cx="2351977" cy="44042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567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5C02-3003-36B4-E125-9EE4EEEB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365"/>
            <a:ext cx="10515600" cy="1325562"/>
          </a:xfrm>
        </p:spPr>
        <p:txBody>
          <a:bodyPr/>
          <a:lstStyle/>
          <a:p>
            <a:r>
              <a:rPr lang="fa-IR" dirty="0"/>
              <a:t>ساختار یادگیری عمیق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EC09071-6C8D-B661-5B41-828D730C9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CAA16-BC79-8561-7C50-4284C9CC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Technomentor.ir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05FBA-0008-E904-3777-521849F7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CE609C-DE84-324D-BF96-BCE60613459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3CF686-7C2A-7ADA-EC5F-5C3E325C570B}"/>
              </a:ext>
            </a:extLst>
          </p:cNvPr>
          <p:cNvSpPr/>
          <p:nvPr/>
        </p:nvSpPr>
        <p:spPr>
          <a:xfrm>
            <a:off x="4370497" y="959268"/>
            <a:ext cx="2651051" cy="8259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لایه (تبدیل داده ها)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5DDAE6-9141-5113-2A48-65E7A65ABEC7}"/>
              </a:ext>
            </a:extLst>
          </p:cNvPr>
          <p:cNvSpPr/>
          <p:nvPr/>
        </p:nvSpPr>
        <p:spPr>
          <a:xfrm>
            <a:off x="4370496" y="2140034"/>
            <a:ext cx="2651051" cy="8259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لایه (تبدیل داده ها)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472849-AB3F-32BA-0C73-6D2EF12B01F5}"/>
              </a:ext>
            </a:extLst>
          </p:cNvPr>
          <p:cNvSpPr/>
          <p:nvPr/>
        </p:nvSpPr>
        <p:spPr>
          <a:xfrm>
            <a:off x="4370497" y="3320800"/>
            <a:ext cx="2651051" cy="8259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/>
              <a:t>پیش بینی ها (</a:t>
            </a:r>
            <a:r>
              <a:rPr lang="en-US" dirty="0"/>
              <a:t>y’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D9BD9-4BD3-D52C-C94E-48986D4913C5}"/>
              </a:ext>
            </a:extLst>
          </p:cNvPr>
          <p:cNvSpPr txBox="1"/>
          <p:nvPr/>
        </p:nvSpPr>
        <p:spPr>
          <a:xfrm>
            <a:off x="5276921" y="1828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EF49B2-9C91-7120-DF3B-82B3337A4C33}"/>
              </a:ext>
            </a:extLst>
          </p:cNvPr>
          <p:cNvCxnSpPr/>
          <p:nvPr/>
        </p:nvCxnSpPr>
        <p:spPr>
          <a:xfrm>
            <a:off x="5696021" y="489483"/>
            <a:ext cx="0" cy="46978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4F6DB7-0F21-CB91-1668-274C8090E2CC}"/>
              </a:ext>
            </a:extLst>
          </p:cNvPr>
          <p:cNvCxnSpPr/>
          <p:nvPr/>
        </p:nvCxnSpPr>
        <p:spPr>
          <a:xfrm>
            <a:off x="5701206" y="1670249"/>
            <a:ext cx="0" cy="46978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51FFBE-70D6-F66E-D04E-4B82B14C1553}"/>
              </a:ext>
            </a:extLst>
          </p:cNvPr>
          <p:cNvCxnSpPr/>
          <p:nvPr/>
        </p:nvCxnSpPr>
        <p:spPr>
          <a:xfrm>
            <a:off x="5717542" y="2851015"/>
            <a:ext cx="0" cy="46978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F8968BC-9A94-3DE5-8BA1-D247DCFEC771}"/>
              </a:ext>
            </a:extLst>
          </p:cNvPr>
          <p:cNvSpPr/>
          <p:nvPr/>
        </p:nvSpPr>
        <p:spPr>
          <a:xfrm>
            <a:off x="2612323" y="1009319"/>
            <a:ext cx="1092819" cy="725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rgbClr val="C00000"/>
                </a:solidFill>
              </a:rPr>
              <a:t>وزن ها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359FA2-260A-E41A-B1C7-CF8DF7EFA235}"/>
              </a:ext>
            </a:extLst>
          </p:cNvPr>
          <p:cNvSpPr/>
          <p:nvPr/>
        </p:nvSpPr>
        <p:spPr>
          <a:xfrm>
            <a:off x="2612322" y="2125148"/>
            <a:ext cx="1092819" cy="725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rgbClr val="C00000"/>
                </a:solidFill>
              </a:rPr>
              <a:t>وزن ها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D4BD26-B00B-586E-BD94-899CA40F2069}"/>
              </a:ext>
            </a:extLst>
          </p:cNvPr>
          <p:cNvCxnSpPr>
            <a:endCxn id="6" idx="1"/>
          </p:cNvCxnSpPr>
          <p:nvPr/>
        </p:nvCxnSpPr>
        <p:spPr>
          <a:xfrm>
            <a:off x="3705142" y="1372252"/>
            <a:ext cx="665355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1CD7C-76CC-A76F-0E0B-D48D996EC62C}"/>
              </a:ext>
            </a:extLst>
          </p:cNvPr>
          <p:cNvCxnSpPr/>
          <p:nvPr/>
        </p:nvCxnSpPr>
        <p:spPr>
          <a:xfrm>
            <a:off x="3705142" y="2535062"/>
            <a:ext cx="665355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>
            <a:extLst>
              <a:ext uri="{FF2B5EF4-FFF2-40B4-BE49-F238E27FC236}">
                <a16:creationId xmlns:a16="http://schemas.microsoft.com/office/drawing/2014/main" id="{108B813E-6333-F95E-8D77-F9B6AEF09696}"/>
              </a:ext>
            </a:extLst>
          </p:cNvPr>
          <p:cNvSpPr/>
          <p:nvPr/>
        </p:nvSpPr>
        <p:spPr>
          <a:xfrm>
            <a:off x="1946967" y="1293548"/>
            <a:ext cx="517442" cy="1338146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A9B359-B952-A62D-AF44-A5D14B29A1E9}"/>
              </a:ext>
            </a:extLst>
          </p:cNvPr>
          <p:cNvSpPr txBox="1"/>
          <p:nvPr/>
        </p:nvSpPr>
        <p:spPr>
          <a:xfrm>
            <a:off x="267629" y="1628725"/>
            <a:ext cx="1538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هدف: پیدا کردن این وزن ها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963CEA4-366F-BBBB-6780-67E8AFA85827}"/>
              </a:ext>
            </a:extLst>
          </p:cNvPr>
          <p:cNvSpPr/>
          <p:nvPr/>
        </p:nvSpPr>
        <p:spPr>
          <a:xfrm>
            <a:off x="8055194" y="3294186"/>
            <a:ext cx="2651051" cy="8259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/>
              <a:t>اهداف حقیقی (</a:t>
            </a:r>
            <a:r>
              <a:rPr lang="en-US" dirty="0"/>
              <a:t>y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A224199-4D5E-A001-295B-D98B63D2EFA1}"/>
              </a:ext>
            </a:extLst>
          </p:cNvPr>
          <p:cNvSpPr/>
          <p:nvPr/>
        </p:nvSpPr>
        <p:spPr>
          <a:xfrm>
            <a:off x="6096000" y="4431517"/>
            <a:ext cx="2408663" cy="105153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rgbClr val="C00000"/>
                </a:solidFill>
              </a:rPr>
              <a:t>تابع هزینه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BAD97E-1F0E-6816-0C07-D01E9F5548B7}"/>
              </a:ext>
            </a:extLst>
          </p:cNvPr>
          <p:cNvCxnSpPr>
            <a:cxnSpLocks/>
          </p:cNvCxnSpPr>
          <p:nvPr/>
        </p:nvCxnSpPr>
        <p:spPr>
          <a:xfrm>
            <a:off x="7300331" y="5483049"/>
            <a:ext cx="0" cy="5163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6171F86-359A-EC75-7DBE-11654EA556F5}"/>
              </a:ext>
            </a:extLst>
          </p:cNvPr>
          <p:cNvSpPr/>
          <p:nvPr/>
        </p:nvSpPr>
        <p:spPr>
          <a:xfrm>
            <a:off x="6251188" y="5999356"/>
            <a:ext cx="1996068" cy="6485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rgbClr val="FF0000"/>
                </a:solidFill>
              </a:rPr>
              <a:t>خطا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5D813A-97D1-B383-DF9D-3C994BEB176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717542" y="4120156"/>
            <a:ext cx="1582790" cy="31136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51B6E7-133A-F424-2F71-9FBFAC24541F}"/>
              </a:ext>
            </a:extLst>
          </p:cNvPr>
          <p:cNvCxnSpPr>
            <a:cxnSpLocks/>
          </p:cNvCxnSpPr>
          <p:nvPr/>
        </p:nvCxnSpPr>
        <p:spPr>
          <a:xfrm flipH="1">
            <a:off x="7516852" y="3991090"/>
            <a:ext cx="2351977" cy="44042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2E25443-CAC1-C437-9D84-FB8DD1078D07}"/>
              </a:ext>
            </a:extLst>
          </p:cNvPr>
          <p:cNvSpPr/>
          <p:nvPr/>
        </p:nvSpPr>
        <p:spPr>
          <a:xfrm>
            <a:off x="2073540" y="4322938"/>
            <a:ext cx="2408663" cy="105153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accent6">
                    <a:lumMod val="75000"/>
                  </a:schemeClr>
                </a:solidFill>
              </a:rPr>
              <a:t>بهینه ساز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3E3A84-195B-1ABC-43EB-37F956849B61}"/>
              </a:ext>
            </a:extLst>
          </p:cNvPr>
          <p:cNvCxnSpPr>
            <a:cxnSpLocks/>
            <a:stCxn id="30" idx="1"/>
            <a:endCxn id="3" idx="4"/>
          </p:cNvCxnSpPr>
          <p:nvPr/>
        </p:nvCxnSpPr>
        <p:spPr>
          <a:xfrm flipH="1" flipV="1">
            <a:off x="3277872" y="5374471"/>
            <a:ext cx="2973316" cy="94914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9216C4-06A4-6836-43CE-856F77257C12}"/>
              </a:ext>
            </a:extLst>
          </p:cNvPr>
          <p:cNvCxnSpPr>
            <a:cxnSpLocks/>
            <a:stCxn id="3" idx="0"/>
            <a:endCxn id="16" idx="2"/>
          </p:cNvCxnSpPr>
          <p:nvPr/>
        </p:nvCxnSpPr>
        <p:spPr>
          <a:xfrm flipH="1" flipV="1">
            <a:off x="3158732" y="2851015"/>
            <a:ext cx="119140" cy="147192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49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C37C-6D43-548E-F2E5-FFDE73A3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language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2B689-16F1-A73E-D7B0-A0368FB2D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One-hot encoding of words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F9384-49C6-552A-7CEB-393A8812F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965" y="1814859"/>
            <a:ext cx="5249008" cy="3943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E91CC-4081-CDFD-E6B9-CE0913F21D1B}"/>
              </a:ext>
            </a:extLst>
          </p:cNvPr>
          <p:cNvSpPr txBox="1"/>
          <p:nvPr/>
        </p:nvSpPr>
        <p:spPr>
          <a:xfrm>
            <a:off x="2681080" y="6113104"/>
            <a:ext cx="7059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Mikolov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T. Efficient estimation of word representations in vector space.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arXiv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preprint arXiv:1301.3781. 2013;3781.</a:t>
            </a:r>
            <a:endParaRPr lang="en-US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71208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BA29-90C7-422D-611E-8254586B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Skipgram</a:t>
            </a:r>
            <a:r>
              <a:rPr lang="en-US" dirty="0"/>
              <a:t> – the fake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82CB6-EA17-C084-15FD-BA31544B7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dirty="0">
                <a:solidFill>
                  <a:srgbClr val="515151"/>
                </a:solidFill>
                <a:effectLst/>
                <a:latin typeface="-apple-system"/>
              </a:rPr>
              <a:t>Given a specific word in the middle of a sentence (the input word), look at the words nearby and pick one at random. 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31E88-FD68-3F08-4E23-C49A3C16A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896" y="2295939"/>
            <a:ext cx="5071233" cy="3094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BE834-0301-E3F3-64D3-EBF1840EBFD6}"/>
              </a:ext>
            </a:extLst>
          </p:cNvPr>
          <p:cNvSpPr txBox="1"/>
          <p:nvPr/>
        </p:nvSpPr>
        <p:spPr>
          <a:xfrm>
            <a:off x="2402785" y="5618278"/>
            <a:ext cx="643558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15151"/>
                </a:solidFill>
                <a:latin typeface="-apple-system"/>
              </a:rPr>
              <a:t>T</a:t>
            </a:r>
            <a:r>
              <a:rPr lang="en-US" b="0" i="0" dirty="0">
                <a:solidFill>
                  <a:srgbClr val="515151"/>
                </a:solidFill>
                <a:effectLst/>
                <a:latin typeface="-apple-system"/>
              </a:rPr>
              <a:t>he network is probably going to get many more training samples of (“Soviet”, “Union”) than it is of (“Soviet”, “Sasquatch”)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4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D91C-9BEA-A880-A8A9-B446262D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5025-5601-6830-C49B-10D39534C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16B51-C948-AF3F-82FC-DFCA715A6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59" y="591130"/>
            <a:ext cx="8908271" cy="572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5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1C4DF-519F-3B13-4C6A-73DC3480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word embedding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AA555-D872-7095-1916-793F92DE7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7484E-B44B-D290-E756-BACEE9FD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615" y="1481827"/>
            <a:ext cx="5728471" cy="48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24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output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918" y="1804987"/>
            <a:ext cx="9416710" cy="3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68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6D70-7C87-C8E9-78C7-1E510A73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Node2vec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27011D-90A5-AA5E-335F-EA15B7300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805" y="1129749"/>
            <a:ext cx="7834520" cy="52230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704DA4-7118-D22F-A2FC-31C6045D380F}"/>
              </a:ext>
            </a:extLst>
          </p:cNvPr>
          <p:cNvSpPr txBox="1"/>
          <p:nvPr/>
        </p:nvSpPr>
        <p:spPr>
          <a:xfrm>
            <a:off x="2909681" y="6310651"/>
            <a:ext cx="7834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Grover A,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Leskovec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J. node2vec: Scalable feature learning for networks.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InProceedings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the 22nd ACM SIGKDD international conference on Knowledge discovery and data mining 2016 Aug 13 (pp. 855-864).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853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motion planning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47" y="1680329"/>
            <a:ext cx="3680438" cy="4230389"/>
          </a:xfrm>
        </p:spPr>
      </p:pic>
    </p:spTree>
    <p:extLst>
      <p:ext uri="{BB962C8B-B14F-4D97-AF65-F5344CB8AC3E}">
        <p14:creationId xmlns:p14="http://schemas.microsoft.com/office/powerpoint/2010/main" val="2414188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C8F0-1F53-859C-68C5-87E544F9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B226A-C304-BF4A-A344-09C3AA88D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6BBFD-7650-0C6F-DB1C-A3631A56E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380" y="0"/>
            <a:ext cx="5677692" cy="6230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397500-3FBC-E5BB-BF6A-A07D4D0F5BDC}"/>
              </a:ext>
            </a:extLst>
          </p:cNvPr>
          <p:cNvSpPr txBox="1"/>
          <p:nvPr/>
        </p:nvSpPr>
        <p:spPr>
          <a:xfrm>
            <a:off x="2909681" y="6310651"/>
            <a:ext cx="7834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Grover A,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Leskovec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J. node2vec: Scalable feature learning for networks.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InProceedings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the 22nd ACM SIGKDD international conference on Knowledge discovery and data mining 2016 Aug 13 (pp. 855-864).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6413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4573-06F6-C07C-BCDB-61846F4C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embedding approaches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A67C-FAF7-A770-C9F4-BAA5D9278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GNN</a:t>
            </a:r>
          </a:p>
          <a:p>
            <a:r>
              <a:rPr lang="en-US" dirty="0"/>
              <a:t>GIN </a:t>
            </a:r>
          </a:p>
          <a:p>
            <a:r>
              <a:rPr lang="en-US" dirty="0"/>
              <a:t>Anchor-aware representation </a:t>
            </a:r>
          </a:p>
        </p:txBody>
      </p:sp>
    </p:spTree>
    <p:extLst>
      <p:ext uri="{BB962C8B-B14F-4D97-AF65-F5344CB8AC3E}">
        <p14:creationId xmlns:p14="http://schemas.microsoft.com/office/powerpoint/2010/main" val="3564898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feed the adjacency matrix to a MLP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Issue: depend on the ordering of the nodes</a:t>
            </a:r>
          </a:p>
          <a:p>
            <a:r>
              <a:rPr lang="en-US" dirty="0"/>
              <a:t>The representation should be permutation invariance and equivariance: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A2FE9-BC3C-45A1-78C1-E85352719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68" y="2276622"/>
            <a:ext cx="5620534" cy="628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43CEF-32D6-3585-D348-0E413D7A2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124" y="4936755"/>
            <a:ext cx="7544853" cy="1057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587B21-E619-54F6-2308-894748838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367" y="1219200"/>
            <a:ext cx="5147655" cy="24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33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3F472-A883-C8B1-4E76-637F96963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message passing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7611-4D38-6718-17B1-E2739ED4B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D90489-77DA-3E1D-4B0F-8C7B6A78A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90" y="4790957"/>
            <a:ext cx="6773220" cy="847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63C84D-B32A-4346-FFCA-DA220DA4C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11" y="1219200"/>
            <a:ext cx="6506849" cy="2994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FC58D0-12AE-E71C-EEE2-630979EF9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65" y="1178635"/>
            <a:ext cx="3576211" cy="34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68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61AA-7741-69E2-826A-AD72A6DD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38FD5-702A-36C5-87D0-2256CE8AD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aggregation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Max aggregation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Concatenation + linear mapping + non-linearity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0A3C5-0706-8354-510A-A3AC5BBAD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54" y="1925651"/>
            <a:ext cx="5306165" cy="800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E055DC-8461-F613-7C30-762EDD6D3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19" y="3398611"/>
            <a:ext cx="6706536" cy="733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33B938-247D-0D42-1B93-9238D797C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939" y="5044428"/>
            <a:ext cx="3991532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78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8554-F06F-8AA4-05FE-993D48CE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A6B2F-E352-2A0B-7CD1-32848A6A0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Example graph where GNN is not able to distinguish and thus classify nodes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9"/>
              </a:rPr>
              <a:t>v</a:t>
            </a:r>
            <a:r>
              <a:rPr lang="en-US" sz="1800" b="0" i="0" baseline="-25000" dirty="0">
                <a:solidFill>
                  <a:srgbClr val="000000"/>
                </a:solidFill>
                <a:effectLst/>
                <a:latin typeface="CMR6"/>
              </a:rPr>
              <a:t>1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6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and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9"/>
              </a:rPr>
              <a:t>v</a:t>
            </a:r>
            <a:r>
              <a:rPr lang="en-US" sz="1800" b="0" i="0" baseline="-25000" dirty="0">
                <a:solidFill>
                  <a:srgbClr val="000000"/>
                </a:solidFill>
                <a:effectLst/>
                <a:latin typeface="CMR6"/>
              </a:rPr>
              <a:t>2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6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into different classes based on the network structure alone.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2E0EE-C9F0-E923-C91B-223F8BDBE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693" y="1763726"/>
            <a:ext cx="5713707" cy="4011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D853FB-A2F9-A91F-F366-A3CEC67CB6E2}"/>
              </a:ext>
            </a:extLst>
          </p:cNvPr>
          <p:cNvSpPr txBox="1"/>
          <p:nvPr/>
        </p:nvSpPr>
        <p:spPr>
          <a:xfrm>
            <a:off x="2957720" y="6186826"/>
            <a:ext cx="6435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 J, Ying R,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Leskovec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J. Position-aware graph neural networks.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InInternational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conference on machine learning 2019 May 24 (pp. 7134-7143). PMLR.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3014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3989-0FD0-7760-4C68-894774D6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Sample based aggregation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878E-F53B-F02A-E1AC-C39BAF14C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B2DF8-C0E7-367A-B3B1-506AA9508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21" y="1478594"/>
            <a:ext cx="11212490" cy="4591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1827F-352A-9D93-65A4-576B44A8F1A4}"/>
              </a:ext>
            </a:extLst>
          </p:cNvPr>
          <p:cNvSpPr txBox="1"/>
          <p:nvPr/>
        </p:nvSpPr>
        <p:spPr>
          <a:xfrm>
            <a:off x="3157220" y="6139572"/>
            <a:ext cx="6436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Hamilton W, Ying Z,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Leskovec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J. Inductive representation learning on large graphs. Advances in neural information processing systems. 2017;30.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50638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19CA-AF18-44BB-E9CC-DDD594E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413CA-EC13-F9E0-11AC-38E4DBDEF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9A21F-527D-54F7-0A84-C641178E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51" y="1219200"/>
            <a:ext cx="8935697" cy="3743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689343-BA8C-1105-3EFB-0643701B80C5}"/>
              </a:ext>
            </a:extLst>
          </p:cNvPr>
          <p:cNvSpPr txBox="1"/>
          <p:nvPr/>
        </p:nvSpPr>
        <p:spPr>
          <a:xfrm>
            <a:off x="2100580" y="5862120"/>
            <a:ext cx="9888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Nishad S, Agarwal S, Bhattacharya A, Ranu S.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Graphreach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Position-aware graph neural network using reachability estimations.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arXiv:2008.09657. 2020 Aug 19.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8171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F01D-7083-6F98-6CE8-DBD7DCA2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of our current projects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0959-45E1-6811-37B7-E9BCD8ED2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  <a:p>
            <a:r>
              <a:rPr lang="en-US" dirty="0"/>
              <a:t>Clustering-based recommendations</a:t>
            </a:r>
          </a:p>
          <a:p>
            <a:r>
              <a:rPr lang="en-US" dirty="0"/>
              <a:t>Sparse data</a:t>
            </a:r>
          </a:p>
          <a:p>
            <a:r>
              <a:rPr lang="en-US" dirty="0"/>
              <a:t>Latent features such as SVD</a:t>
            </a:r>
          </a:p>
          <a:p>
            <a:r>
              <a:rPr lang="en-US" dirty="0"/>
              <a:t>GNN-based representations </a:t>
            </a:r>
          </a:p>
          <a:p>
            <a:r>
              <a:rPr lang="en-US" dirty="0"/>
              <a:t>Anchor-awareness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009F1-3098-9DD2-B97C-12CF76FDD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407" y="1896999"/>
            <a:ext cx="4409172" cy="30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77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ML on graphs</a:t>
            </a:r>
            <a:r>
              <a:rPr lang="en-US" sz="4000" dirty="0">
                <a:solidFill>
                  <a:srgbClr val="00B050"/>
                </a:solidFill>
              </a:rPr>
              <a:t/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>
                <a:solidFill>
                  <a:srgbClr val="00B050"/>
                </a:solidFill>
              </a:rPr>
              <a:t>Node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Predict the label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u</a:t>
                </a:r>
                <a:r>
                  <a:rPr lang="en-US" baseline="-25000" dirty="0"/>
                  <a:t> </a:t>
                </a:r>
                <a:r>
                  <a:rPr lang="en-US" dirty="0"/>
                  <a:t>associated with all the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when we are</a:t>
                </a:r>
                <a:br>
                  <a:rPr lang="en-US" dirty="0"/>
                </a:br>
                <a:r>
                  <a:rPr lang="en-US" dirty="0"/>
                  <a:t>only given the true labels on a </a:t>
                </a:r>
                <a:r>
                  <a:rPr lang="en-US" i="1" dirty="0"/>
                  <a:t>training set </a:t>
                </a:r>
                <a:r>
                  <a:rPr lang="en-US" dirty="0"/>
                  <a:t>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Classifying the function of proteins in the </a:t>
                </a:r>
                <a:r>
                  <a:rPr lang="en-US" dirty="0" err="1"/>
                  <a:t>interactome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Classifying the topic of documents based on hyperlink or citation graphs </a:t>
                </a: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89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B8BC-0F0D-9E09-F9A3-B8F6105A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F8AA0-1249-AE40-6143-DE74B21D0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1024">
            <a:extLst>
              <a:ext uri="{FF2B5EF4-FFF2-40B4-BE49-F238E27FC236}">
                <a16:creationId xmlns:a16="http://schemas.microsoft.com/office/drawing/2014/main" id="{197D447A-E9AA-C7AA-EFEE-20A8219AB9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232262"/>
              </p:ext>
            </p:extLst>
          </p:nvPr>
        </p:nvGraphicFramePr>
        <p:xfrm>
          <a:off x="1070019" y="2555522"/>
          <a:ext cx="2919412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3" imgW="5772201" imgH="4495770" progId="Excel.Sheet.8">
                  <p:embed/>
                </p:oleObj>
              </mc:Choice>
              <mc:Fallback>
                <p:oleObj name="Worksheet" r:id="rId3" imgW="5772201" imgH="4495770" progId="Excel.Sheet.8">
                  <p:embed/>
                  <p:pic>
                    <p:nvPicPr>
                      <p:cNvPr id="4" name="Object 1024">
                        <a:extLst>
                          <a:ext uri="{FF2B5EF4-FFF2-40B4-BE49-F238E27FC236}">
                            <a16:creationId xmlns:a16="http://schemas.microsoft.com/office/drawing/2014/main" id="{F618CFD6-466F-48E9-937E-48AE45C22C9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019" y="2555522"/>
                        <a:ext cx="2919412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8F067B-368D-004C-0288-0EDCCB436973}"/>
              </a:ext>
            </a:extLst>
          </p:cNvPr>
          <p:cNvSpPr txBox="1"/>
          <p:nvPr/>
        </p:nvSpPr>
        <p:spPr>
          <a:xfrm>
            <a:off x="988442" y="2014578"/>
            <a:ext cx="3082566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Training Data with class label: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67F75F5-D09A-321B-1B05-CAF7E6EC4713}"/>
              </a:ext>
            </a:extLst>
          </p:cNvPr>
          <p:cNvSpPr/>
          <p:nvPr/>
        </p:nvSpPr>
        <p:spPr>
          <a:xfrm>
            <a:off x="3455223" y="2399299"/>
            <a:ext cx="207390" cy="132140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208CBF-AA41-CD75-4EC3-697CB06EED9D}"/>
              </a:ext>
            </a:extLst>
          </p:cNvPr>
          <p:cNvGrpSpPr/>
          <p:nvPr/>
        </p:nvGrpSpPr>
        <p:grpSpPr>
          <a:xfrm>
            <a:off x="4715719" y="2014578"/>
            <a:ext cx="6324600" cy="3167163"/>
            <a:chOff x="1752600" y="1828800"/>
            <a:chExt cx="6324600" cy="39624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86E5394F-5860-6A47-ED02-115822BE6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1828800"/>
              <a:ext cx="1981200" cy="1600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 eaLnBrk="1" hangingPunct="1"/>
              <a:r>
                <a:rPr lang="en-US" altLang="zh-CN" sz="2000" b="1"/>
                <a:t>Model </a:t>
              </a:r>
            </a:p>
            <a:p>
              <a:pPr algn="ctr" eaLnBrk="1" hangingPunct="1"/>
              <a:r>
                <a:rPr lang="en-US" altLang="zh-CN" sz="2000" b="1"/>
                <a:t>Learning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1A65B4D0-E2F4-943B-8921-23DFD3176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962400"/>
              <a:ext cx="12192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 eaLnBrk="1" hangingPunct="1"/>
              <a:r>
                <a:rPr lang="en-US" altLang="zh-CN" sz="2000" b="1"/>
                <a:t>Positive</a:t>
              </a: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CCB5FDB2-16D3-DDA1-31AA-A46A22227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105400"/>
              <a:ext cx="12192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 eaLnBrk="1" hangingPunct="1"/>
              <a:r>
                <a:rPr lang="en-US" altLang="zh-CN" sz="2000" b="1"/>
                <a:t>Negative</a:t>
              </a:r>
            </a:p>
          </p:txBody>
        </p:sp>
        <p:sp>
          <p:nvSpPr>
            <p:cNvPr id="11" name="AutoShape 17">
              <a:extLst>
                <a:ext uri="{FF2B5EF4-FFF2-40B4-BE49-F238E27FC236}">
                  <a16:creationId xmlns:a16="http://schemas.microsoft.com/office/drawing/2014/main" id="{AB21B5AB-5AD5-51F7-49D3-1C63B2BF7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286000"/>
              <a:ext cx="685800" cy="457200"/>
            </a:xfrm>
            <a:prstGeom prst="rightArrow">
              <a:avLst>
                <a:gd name="adj1" fmla="val 50000"/>
                <a:gd name="adj2" fmla="val 63889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2" name="AutoShape 18">
              <a:extLst>
                <a:ext uri="{FF2B5EF4-FFF2-40B4-BE49-F238E27FC236}">
                  <a16:creationId xmlns:a16="http://schemas.microsoft.com/office/drawing/2014/main" id="{8A8BD096-75D3-7A05-4A02-FDCFC88EA0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14900" y="3619500"/>
              <a:ext cx="533400" cy="457200"/>
            </a:xfrm>
            <a:prstGeom prst="rightArrow">
              <a:avLst>
                <a:gd name="adj1" fmla="val 50000"/>
                <a:gd name="adj2" fmla="val 21983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3" name="AutoShape 19">
              <a:extLst>
                <a:ext uri="{FF2B5EF4-FFF2-40B4-BE49-F238E27FC236}">
                  <a16:creationId xmlns:a16="http://schemas.microsoft.com/office/drawing/2014/main" id="{7885073D-2648-F9F4-8445-93F241E70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4724400"/>
              <a:ext cx="685800" cy="457200"/>
            </a:xfrm>
            <a:prstGeom prst="rightArrow">
              <a:avLst>
                <a:gd name="adj1" fmla="val 50000"/>
                <a:gd name="adj2" fmla="val 63889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028B8713-39AE-804B-940A-7C3E4CA6F3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11408">
              <a:off x="6275388" y="4419600"/>
              <a:ext cx="658812" cy="457200"/>
            </a:xfrm>
            <a:prstGeom prst="rightArrow">
              <a:avLst>
                <a:gd name="adj1" fmla="val 50000"/>
                <a:gd name="adj2" fmla="val 36024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5" name="AutoShape 23">
              <a:extLst>
                <a:ext uri="{FF2B5EF4-FFF2-40B4-BE49-F238E27FC236}">
                  <a16:creationId xmlns:a16="http://schemas.microsoft.com/office/drawing/2014/main" id="{8F9465D8-BB9F-B082-A389-1341CCF90A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5968">
              <a:off x="6248400" y="4953000"/>
              <a:ext cx="658813" cy="457200"/>
            </a:xfrm>
            <a:prstGeom prst="rightArrow">
              <a:avLst>
                <a:gd name="adj1" fmla="val 50000"/>
                <a:gd name="adj2" fmla="val 36024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6" name="AutoShape 24">
              <a:extLst>
                <a:ext uri="{FF2B5EF4-FFF2-40B4-BE49-F238E27FC236}">
                  <a16:creationId xmlns:a16="http://schemas.microsoft.com/office/drawing/2014/main" id="{38695DC4-F73C-F699-F48B-959566D737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95500" y="1828800"/>
              <a:ext cx="1117600" cy="1257300"/>
            </a:xfrm>
            <a:prstGeom prst="foldedCorner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7" name="AutoShape 25">
              <a:extLst>
                <a:ext uri="{FF2B5EF4-FFF2-40B4-BE49-F238E27FC236}">
                  <a16:creationId xmlns:a16="http://schemas.microsoft.com/office/drawing/2014/main" id="{EB3C7B91-032E-D8A1-BAE3-7F6DB3E1E9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4050" y="2000250"/>
              <a:ext cx="1117600" cy="1257300"/>
            </a:xfrm>
            <a:prstGeom prst="foldedCorner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2A79838B-5315-8634-3E74-C00853D3AE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600" y="2171700"/>
              <a:ext cx="1117600" cy="1257300"/>
            </a:xfrm>
            <a:prstGeom prst="foldedCorner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FF0000"/>
                  </a:solidFill>
                </a:rPr>
                <a:t>Training </a:t>
              </a:r>
            </a:p>
            <a:p>
              <a:pPr algn="ctr" eaLnBrk="1" hangingPunct="1"/>
              <a:r>
                <a:rPr lang="en-US" altLang="zh-CN" sz="2000" b="1">
                  <a:solidFill>
                    <a:srgbClr val="FF0000"/>
                  </a:solidFill>
                </a:rPr>
                <a:t>Instances</a:t>
              </a:r>
            </a:p>
          </p:txBody>
        </p:sp>
        <p:sp>
          <p:nvSpPr>
            <p:cNvPr id="19" name="AutoShape 27">
              <a:extLst>
                <a:ext uri="{FF2B5EF4-FFF2-40B4-BE49-F238E27FC236}">
                  <a16:creationId xmlns:a16="http://schemas.microsoft.com/office/drawing/2014/main" id="{01250BBE-83AE-AF3F-F5F5-6CFA319C62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95500" y="4191000"/>
              <a:ext cx="1117600" cy="1257300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20" name="AutoShape 28">
              <a:extLst>
                <a:ext uri="{FF2B5EF4-FFF2-40B4-BE49-F238E27FC236}">
                  <a16:creationId xmlns:a16="http://schemas.microsoft.com/office/drawing/2014/main" id="{19930FA3-B6D3-63E1-F23D-DE55A6E284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4050" y="4362450"/>
              <a:ext cx="1117600" cy="1257300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21" name="AutoShape 29">
              <a:extLst>
                <a:ext uri="{FF2B5EF4-FFF2-40B4-BE49-F238E27FC236}">
                  <a16:creationId xmlns:a16="http://schemas.microsoft.com/office/drawing/2014/main" id="{0BE85EAC-BF54-CA2B-C0D9-8690261A0B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600" y="4533900"/>
              <a:ext cx="1117600" cy="1257300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FF0000"/>
                  </a:solidFill>
                </a:rPr>
                <a:t>Test </a:t>
              </a:r>
            </a:p>
            <a:p>
              <a:pPr algn="ctr" eaLnBrk="1" hangingPunct="1"/>
              <a:r>
                <a:rPr lang="en-US" altLang="zh-CN" sz="2000" b="1">
                  <a:solidFill>
                    <a:srgbClr val="FF0000"/>
                  </a:solidFill>
                </a:rPr>
                <a:t>Instances</a:t>
              </a:r>
            </a:p>
          </p:txBody>
        </p:sp>
        <p:sp>
          <p:nvSpPr>
            <p:cNvPr id="22" name="AutoShape 30">
              <a:extLst>
                <a:ext uri="{FF2B5EF4-FFF2-40B4-BE49-F238E27FC236}">
                  <a16:creationId xmlns:a16="http://schemas.microsoft.com/office/drawing/2014/main" id="{C06720C1-BCE7-1940-4916-244F379C5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4267200"/>
              <a:ext cx="1981200" cy="1447800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 eaLnBrk="1" hangingPunct="1"/>
              <a:r>
                <a:rPr lang="en-US" altLang="zh-CN" sz="2000" b="1"/>
                <a:t>Prediction </a:t>
              </a:r>
            </a:p>
            <a:p>
              <a:pPr algn="ctr" eaLnBrk="1" hangingPunct="1"/>
              <a:r>
                <a:rPr lang="en-US" altLang="zh-CN" sz="2000" b="1"/>
                <a:t>Model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2686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ML on graphs</a:t>
            </a:r>
            <a:r>
              <a:rPr lang="en-US" sz="4000" dirty="0">
                <a:solidFill>
                  <a:srgbClr val="00B050"/>
                </a:solidFill>
              </a:rPr>
              <a:t/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>
                <a:solidFill>
                  <a:srgbClr val="00B050"/>
                </a:solidFill>
              </a:rPr>
              <a:t>Relation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 of nodes </a:t>
                </a:r>
                <a:r>
                  <a:rPr lang="en-US" i="1" dirty="0"/>
                  <a:t>V </a:t>
                </a:r>
                <a:r>
                  <a:rPr lang="en-US" dirty="0"/>
                  <a:t>and an incomplete set of edges between these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Our goal is to use this partial information to infer the missing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Link prediction, graph completion, and relational inference</a:t>
                </a:r>
              </a:p>
              <a:p>
                <a:pPr lvl="2"/>
                <a:r>
                  <a:rPr lang="en-US" dirty="0"/>
                  <a:t>Recommending content to users in social platforms</a:t>
                </a:r>
              </a:p>
              <a:p>
                <a:pPr lvl="2"/>
                <a:r>
                  <a:rPr lang="en-US" dirty="0"/>
                  <a:t>Predicting drug side-effects</a:t>
                </a:r>
              </a:p>
              <a:p>
                <a:pPr lvl="2"/>
                <a:r>
                  <a:rPr lang="en-US" dirty="0"/>
                  <a:t>Inferring new facts in a relational databases</a:t>
                </a:r>
              </a:p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0393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ML on graphs</a:t>
            </a:r>
            <a:r>
              <a:rPr lang="en-US" sz="3600" dirty="0">
                <a:solidFill>
                  <a:srgbClr val="00B050"/>
                </a:solidFill>
              </a:rPr>
              <a:t/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Clustering and community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 of nodes </a:t>
                </a:r>
                <a:r>
                  <a:rPr lang="en-US" i="1" dirty="0"/>
                  <a:t>V </a:t>
                </a:r>
                <a:r>
                  <a:rPr lang="en-US" dirty="0"/>
                  <a:t>and an incomplete set of edges between these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Our goal is to use this partial information to infer the missing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Link prediction, graph completion, and relational inference</a:t>
                </a:r>
              </a:p>
              <a:p>
                <a:pPr lvl="2"/>
                <a:r>
                  <a:rPr lang="en-US" dirty="0"/>
                  <a:t>Recommending content to users in social platforms</a:t>
                </a:r>
              </a:p>
              <a:p>
                <a:pPr lvl="2"/>
                <a:r>
                  <a:rPr lang="en-US" dirty="0"/>
                  <a:t>Predicting drug side-effects</a:t>
                </a:r>
              </a:p>
              <a:p>
                <a:pPr lvl="2"/>
                <a:r>
                  <a:rPr lang="en-US" dirty="0"/>
                  <a:t>Inferring new facts in a relational databases</a:t>
                </a:r>
              </a:p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1499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3FC1-3C0B-0A0F-E026-714FDA06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GNNs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4836-5702-4F7E-09CA-FF056FFE8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smoothing</a:t>
            </a:r>
          </a:p>
          <a:p>
            <a:pPr lvl="4"/>
            <a:r>
              <a:rPr lang="en-US" sz="2000" dirty="0">
                <a:solidFill>
                  <a:srgbClr val="333333"/>
                </a:solidFill>
                <a:latin typeface="Inter-Regular"/>
              </a:rPr>
              <a:t>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Inter-Regular"/>
              </a:rPr>
              <a:t>s the number of layers increases, the deep GNN models lose the node’s local information</a:t>
            </a:r>
            <a:endParaRPr lang="en-US" sz="2000" dirty="0"/>
          </a:p>
          <a:p>
            <a:r>
              <a:rPr lang="en-US" dirty="0"/>
              <a:t>Non-optimal topology </a:t>
            </a:r>
          </a:p>
          <a:p>
            <a:pPr lvl="4"/>
            <a:r>
              <a:rPr lang="en-US" sz="2000" dirty="0"/>
              <a:t>Neighbor awareness, Anchor selection </a:t>
            </a:r>
          </a:p>
          <a:p>
            <a:r>
              <a:rPr lang="en-US" dirty="0"/>
              <a:t>Different types of graphs</a:t>
            </a:r>
          </a:p>
          <a:p>
            <a:r>
              <a:rPr lang="en-US" dirty="0"/>
              <a:t>Over squashing </a:t>
            </a:r>
          </a:p>
          <a:p>
            <a:pPr lvl="4"/>
            <a:r>
              <a:rPr lang="en-US" sz="1800" dirty="0">
                <a:solidFill>
                  <a:srgbClr val="333333"/>
                </a:solidFill>
                <a:latin typeface="Inter-Regular"/>
              </a:rPr>
              <a:t>W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Inter-Regular"/>
              </a:rPr>
              <a:t>hen messages are aggregated over a lengthy path, leading to a bottleneck effect where the volume of data is compressed into fixed-size vectors</a:t>
            </a:r>
          </a:p>
          <a:p>
            <a:r>
              <a:rPr lang="en-US" dirty="0">
                <a:solidFill>
                  <a:srgbClr val="333333"/>
                </a:solidFill>
                <a:latin typeface="Inter-Regular"/>
              </a:rPr>
              <a:t>Scalability </a:t>
            </a:r>
          </a:p>
          <a:p>
            <a:r>
              <a:rPr lang="en-US" dirty="0">
                <a:solidFill>
                  <a:srgbClr val="333333"/>
                </a:solidFill>
                <a:latin typeface="Inter-Regular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58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8EFA-DED3-5E25-2550-9A3D086C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C2475-20D7-0B32-BF99-83C5BF6DC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in machine learning</a:t>
            </a:r>
          </a:p>
          <a:p>
            <a:r>
              <a:rPr lang="en-US" dirty="0"/>
              <a:t>Traditional representations </a:t>
            </a:r>
          </a:p>
          <a:p>
            <a:r>
              <a:rPr lang="en-US" dirty="0"/>
              <a:t>Learning-based representations </a:t>
            </a:r>
          </a:p>
          <a:p>
            <a:r>
              <a:rPr lang="en-US" dirty="0"/>
              <a:t>GNNs</a:t>
            </a:r>
          </a:p>
          <a:p>
            <a:r>
              <a:rPr lang="en-US" dirty="0"/>
              <a:t>A possibility to collaborate</a:t>
            </a:r>
          </a:p>
        </p:txBody>
      </p:sp>
    </p:spTree>
    <p:extLst>
      <p:ext uri="{BB962C8B-B14F-4D97-AF65-F5344CB8AC3E}">
        <p14:creationId xmlns:p14="http://schemas.microsoft.com/office/powerpoint/2010/main" val="6666435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41BC47-5F10-4452-4D7D-7E5097298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440" y="1675600"/>
            <a:ext cx="6858000" cy="3876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6D28F7-2DE4-C60E-2763-D0B5D79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12" y="282636"/>
            <a:ext cx="9839495" cy="738909"/>
          </a:xfrm>
        </p:spPr>
        <p:txBody>
          <a:bodyPr/>
          <a:lstStyle/>
          <a:p>
            <a:r>
              <a:rPr lang="en-US" dirty="0"/>
              <a:t>Thanks for your attention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8FCB6D-DBE4-5160-66F5-DC28928FDF51}"/>
                  </a:ext>
                </a:extLst>
              </p14:cNvPr>
              <p14:cNvContentPartPr/>
              <p14:nvPr/>
            </p14:nvContentPartPr>
            <p14:xfrm>
              <a:off x="1460973" y="-197955"/>
              <a:ext cx="2259360" cy="2439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8FCB6D-DBE4-5160-66F5-DC28928FDF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6973" y="-305595"/>
                <a:ext cx="2367000" cy="26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5A4F72-C202-A9E4-1937-593423292763}"/>
                  </a:ext>
                </a:extLst>
              </p14:cNvPr>
              <p14:cNvContentPartPr/>
              <p14:nvPr/>
            </p14:nvContentPartPr>
            <p14:xfrm>
              <a:off x="11082360" y="3766280"/>
              <a:ext cx="164880" cy="185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5A4F72-C202-A9E4-1937-5934232927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28360" y="3658640"/>
                <a:ext cx="2725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21E43A5-016A-4E09-59D3-D963C7B146C3}"/>
                  </a:ext>
                </a:extLst>
              </p14:cNvPr>
              <p14:cNvContentPartPr/>
              <p14:nvPr/>
            </p14:nvContentPartPr>
            <p14:xfrm>
              <a:off x="792934" y="3244063"/>
              <a:ext cx="2259360" cy="2439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21E43A5-016A-4E09-59D3-D963C7B146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934" y="3136423"/>
                <a:ext cx="2367000" cy="26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68ACA0E-946B-A90A-0096-0F69985D1A8D}"/>
                  </a:ext>
                </a:extLst>
              </p14:cNvPr>
              <p14:cNvContentPartPr/>
              <p14:nvPr/>
            </p14:nvContentPartPr>
            <p14:xfrm>
              <a:off x="3261147" y="6205280"/>
              <a:ext cx="164880" cy="185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68ACA0E-946B-A90A-0096-0F69985D1A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7147" y="6097640"/>
                <a:ext cx="2725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16C327-BF0C-4BC1-5955-5D361A492CE7}"/>
                  </a:ext>
                </a:extLst>
              </p14:cNvPr>
              <p14:cNvContentPartPr/>
              <p14:nvPr/>
            </p14:nvContentPartPr>
            <p14:xfrm>
              <a:off x="8766547" y="957463"/>
              <a:ext cx="2259360" cy="243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16C327-BF0C-4BC1-5955-5D361A492C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2547" y="849823"/>
                <a:ext cx="2367000" cy="26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728ADC-7D24-1C16-0034-3E5F8FA19A16}"/>
                  </a:ext>
                </a:extLst>
              </p14:cNvPr>
              <p14:cNvContentPartPr/>
              <p14:nvPr/>
            </p14:nvContentPartPr>
            <p14:xfrm>
              <a:off x="11234760" y="3918680"/>
              <a:ext cx="164880" cy="185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728ADC-7D24-1C16-0034-3E5F8FA19A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80760" y="3811040"/>
                <a:ext cx="2725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EAB2DAF-BF0E-22B1-FE67-566C576D12D9}"/>
                  </a:ext>
                </a:extLst>
              </p14:cNvPr>
              <p14:cNvContentPartPr/>
              <p14:nvPr/>
            </p14:nvContentPartPr>
            <p14:xfrm>
              <a:off x="8479867" y="5182400"/>
              <a:ext cx="2259360" cy="2439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EAB2DAF-BF0E-22B1-FE67-566C576D12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5867" y="5074760"/>
                <a:ext cx="2367000" cy="26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61586B2-DCA7-8A0A-E628-96B84A8BA214}"/>
                  </a:ext>
                </a:extLst>
              </p14:cNvPr>
              <p14:cNvContentPartPr/>
              <p14:nvPr/>
            </p14:nvContentPartPr>
            <p14:xfrm>
              <a:off x="10948080" y="8143617"/>
              <a:ext cx="164880" cy="185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61586B2-DCA7-8A0A-E628-96B84A8BA2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94080" y="8035977"/>
                <a:ext cx="272520" cy="40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301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E232-8051-8BB8-B930-23F8F147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449D6-A217-3837-5F34-3574EAB3F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A3038D-61E5-F7EB-933C-EC226A61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308" y="1391600"/>
            <a:ext cx="2734057" cy="3658111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71D9C391-082F-4BBD-6900-1071A78CA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910" y="2147640"/>
            <a:ext cx="4685620" cy="2910418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30EACA03-E0DE-B5F1-863C-B8A7973DEFAC}"/>
              </a:ext>
            </a:extLst>
          </p:cNvPr>
          <p:cNvSpPr/>
          <p:nvPr/>
        </p:nvSpPr>
        <p:spPr>
          <a:xfrm rot="10800000">
            <a:off x="1712706" y="2380187"/>
            <a:ext cx="406400" cy="2677871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17045-741C-E5E9-A2F9-54570239EE1A}"/>
              </a:ext>
            </a:extLst>
          </p:cNvPr>
          <p:cNvSpPr txBox="1"/>
          <p:nvPr/>
        </p:nvSpPr>
        <p:spPr>
          <a:xfrm>
            <a:off x="3603469" y="1430680"/>
            <a:ext cx="1790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azanin" pitchFamily="2" charset="-78"/>
                <a:cs typeface="Nazanin" pitchFamily="2" charset="-78"/>
              </a:rPr>
              <a:t>attributes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3563460C-314D-A049-4A61-E834BB467EE3}"/>
              </a:ext>
            </a:extLst>
          </p:cNvPr>
          <p:cNvSpPr/>
          <p:nvPr/>
        </p:nvSpPr>
        <p:spPr>
          <a:xfrm rot="16200000">
            <a:off x="4295619" y="-435273"/>
            <a:ext cx="406401" cy="4759426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68C35-CF6E-7B52-5405-1774ADB61D81}"/>
              </a:ext>
            </a:extLst>
          </p:cNvPr>
          <p:cNvSpPr txBox="1"/>
          <p:nvPr/>
        </p:nvSpPr>
        <p:spPr>
          <a:xfrm>
            <a:off x="140642" y="3582283"/>
            <a:ext cx="1790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azanin" pitchFamily="2" charset="-78"/>
                <a:cs typeface="Nazanin" pitchFamily="2" charset="-78"/>
              </a:rPr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val="263046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A73D-7615-BBCC-5359-143A9573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E3D81-4FF5-7784-FE7C-F738F4121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C7A5B-34B1-51F0-CE8C-72189F31C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35" y="1535372"/>
            <a:ext cx="6967969" cy="49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8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B127B6-C802-852E-C1AD-8F80AF0B4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990" y="2365266"/>
            <a:ext cx="7631426" cy="3273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739523-A9D4-6435-A2D1-21BFC515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EC141-D20F-BE84-0F6A-BF94CA16D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Input to ML methods is numerical vector</a:t>
            </a:r>
          </a:p>
          <a:p>
            <a:r>
              <a:rPr lang="en-US" sz="2400" dirty="0"/>
              <a:t>Represent the data in a space in which </a:t>
            </a:r>
            <a:r>
              <a:rPr lang="en-US" sz="2400" i="1" dirty="0"/>
              <a:t>similarity</a:t>
            </a:r>
            <a:r>
              <a:rPr lang="en-US" sz="2400" dirty="0"/>
              <a:t> between datapoints are conserved </a:t>
            </a:r>
          </a:p>
          <a:p>
            <a:r>
              <a:rPr lang="en-US" sz="2400" dirty="0"/>
              <a:t>Our data is (attributed) graphs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513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25E8-8863-A017-6DEE-F833D9FE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 – recommender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8D979-34BB-C9D3-502A-6B24A1FD9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2DDD9-596E-48C0-5BF2-959AA7AFB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57" y="1219200"/>
            <a:ext cx="7897327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405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24278</TotalTime>
  <Words>1474</Words>
  <Application>Microsoft Office PowerPoint</Application>
  <PresentationFormat>Widescreen</PresentationFormat>
  <Paragraphs>294</Paragraphs>
  <Slides>54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9" baseType="lpstr">
      <vt:lpstr>SimSun</vt:lpstr>
      <vt:lpstr>ACaslonPro-Regular-Identity-H</vt:lpstr>
      <vt:lpstr>-apple-system</vt:lpstr>
      <vt:lpstr>Aptos Display</vt:lpstr>
      <vt:lpstr>Arial</vt:lpstr>
      <vt:lpstr>B Nazanin</vt:lpstr>
      <vt:lpstr>Berlin Sans FB Demi</vt:lpstr>
      <vt:lpstr>Calibri</vt:lpstr>
      <vt:lpstr>Cambria Math</vt:lpstr>
      <vt:lpstr>CMMI9</vt:lpstr>
      <vt:lpstr>CMR6</vt:lpstr>
      <vt:lpstr>CMR9</vt:lpstr>
      <vt:lpstr>CMSY7</vt:lpstr>
      <vt:lpstr>Inter-Regular</vt:lpstr>
      <vt:lpstr>LMRomanDemi10-Regular-Identity-H</vt:lpstr>
      <vt:lpstr>MT2MIS</vt:lpstr>
      <vt:lpstr>MT2MIT</vt:lpstr>
      <vt:lpstr>MT2SYT</vt:lpstr>
      <vt:lpstr>Nazanin</vt:lpstr>
      <vt:lpstr>NimbusRomNo9L-Regu</vt:lpstr>
      <vt:lpstr>Tahoma</vt:lpstr>
      <vt:lpstr>Times New Roman</vt:lpstr>
      <vt:lpstr>Wingdings</vt:lpstr>
      <vt:lpstr>Retrospect</vt:lpstr>
      <vt:lpstr>Worksheet</vt:lpstr>
      <vt:lpstr>Graph Representation Learning</vt:lpstr>
      <vt:lpstr>Outline</vt:lpstr>
      <vt:lpstr>What is machine learning?</vt:lpstr>
      <vt:lpstr>Robot motion planning</vt:lpstr>
      <vt:lpstr>Classification</vt:lpstr>
      <vt:lpstr>What is data?</vt:lpstr>
      <vt:lpstr>Similarity and patterns</vt:lpstr>
      <vt:lpstr>Problem definition</vt:lpstr>
      <vt:lpstr>Graph data – recommender system</vt:lpstr>
      <vt:lpstr>Protein-protein networks</vt:lpstr>
      <vt:lpstr>What is a graph?</vt:lpstr>
      <vt:lpstr>Graph representation</vt:lpstr>
      <vt:lpstr>Example – is Node1 more similar to Node5 or Node900? </vt:lpstr>
      <vt:lpstr>Adjacency-based representation</vt:lpstr>
      <vt:lpstr>Graph Statistics and kernel methods</vt:lpstr>
      <vt:lpstr>Node centrality measures</vt:lpstr>
      <vt:lpstr>Graph-level features</vt:lpstr>
      <vt:lpstr>Graph-level features</vt:lpstr>
      <vt:lpstr>Neighborhood overlap detection</vt:lpstr>
      <vt:lpstr>What is learning?</vt:lpstr>
      <vt:lpstr>Node embedding </vt:lpstr>
      <vt:lpstr>Encoder-decoder approach</vt:lpstr>
      <vt:lpstr>Decoder</vt:lpstr>
      <vt:lpstr>Shallow embedding approaches</vt:lpstr>
      <vt:lpstr>Random walk based methods</vt:lpstr>
      <vt:lpstr>Random walk based methods</vt:lpstr>
      <vt:lpstr>Deepwalk</vt:lpstr>
      <vt:lpstr>PowerPoint Presentation</vt:lpstr>
      <vt:lpstr>Node2Vec</vt:lpstr>
      <vt:lpstr>Neural network structure </vt:lpstr>
      <vt:lpstr>ساختار یادگیری عمیق</vt:lpstr>
      <vt:lpstr>ساختار یادگیری عمیق</vt:lpstr>
      <vt:lpstr>ساختار یادگیری عمیق</vt:lpstr>
      <vt:lpstr>Word2Vec language model</vt:lpstr>
      <vt:lpstr>Skipgram – the fake task</vt:lpstr>
      <vt:lpstr>PowerPoint Presentation</vt:lpstr>
      <vt:lpstr>word2vec word embedding</vt:lpstr>
      <vt:lpstr>Word2vec output example</vt:lpstr>
      <vt:lpstr>Node2vec</vt:lpstr>
      <vt:lpstr>PowerPoint Presentation</vt:lpstr>
      <vt:lpstr>Deep embedding approaches  </vt:lpstr>
      <vt:lpstr>Graph Neural Networks</vt:lpstr>
      <vt:lpstr>Neural message passing</vt:lpstr>
      <vt:lpstr>Aggregation functions</vt:lpstr>
      <vt:lpstr>Position-awareness</vt:lpstr>
      <vt:lpstr>Sample based aggregation</vt:lpstr>
      <vt:lpstr>Anchor selection</vt:lpstr>
      <vt:lpstr>One of our current projects </vt:lpstr>
      <vt:lpstr>ML on graphs Node classification</vt:lpstr>
      <vt:lpstr>ML on graphs Relation prediction</vt:lpstr>
      <vt:lpstr>ML on graphs Clustering and community detection</vt:lpstr>
      <vt:lpstr>Challenges in GNNs</vt:lpstr>
      <vt:lpstr>Summary</vt:lpstr>
      <vt:lpstr>Thanks for your attention  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Latent Entity Structures</dc:title>
  <dc:creator>Jiawei Han</dc:creator>
  <cp:lastModifiedBy>Zahra Narimani</cp:lastModifiedBy>
  <cp:revision>1304</cp:revision>
  <cp:lastPrinted>2016-08-23T14:41:30Z</cp:lastPrinted>
  <dcterms:created xsi:type="dcterms:W3CDTF">2014-06-02T15:06:14Z</dcterms:created>
  <dcterms:modified xsi:type="dcterms:W3CDTF">2024-11-05T08:50:32Z</dcterms:modified>
</cp:coreProperties>
</file>